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5"/>
  </p:notesMasterIdLst>
  <p:sldIdLst>
    <p:sldId id="256" r:id="rId2"/>
    <p:sldId id="257" r:id="rId3"/>
    <p:sldId id="262" r:id="rId4"/>
    <p:sldId id="258" r:id="rId5"/>
    <p:sldId id="264" r:id="rId6"/>
    <p:sldId id="263" r:id="rId7"/>
    <p:sldId id="261" r:id="rId8"/>
    <p:sldId id="270" r:id="rId9"/>
    <p:sldId id="349" r:id="rId10"/>
    <p:sldId id="282" r:id="rId11"/>
    <p:sldId id="279" r:id="rId12"/>
    <p:sldId id="293" r:id="rId13"/>
    <p:sldId id="291" r:id="rId14"/>
    <p:sldId id="267" r:id="rId15"/>
    <p:sldId id="268" r:id="rId16"/>
    <p:sldId id="273" r:id="rId17"/>
    <p:sldId id="269" r:id="rId18"/>
    <p:sldId id="271" r:id="rId19"/>
    <p:sldId id="272" r:id="rId20"/>
    <p:sldId id="274" r:id="rId21"/>
    <p:sldId id="352" r:id="rId22"/>
    <p:sldId id="275" r:id="rId23"/>
    <p:sldId id="276" r:id="rId24"/>
    <p:sldId id="277" r:id="rId25"/>
    <p:sldId id="278" r:id="rId26"/>
    <p:sldId id="290" r:id="rId27"/>
    <p:sldId id="265" r:id="rId28"/>
    <p:sldId id="280" r:id="rId29"/>
    <p:sldId id="281" r:id="rId30"/>
    <p:sldId id="284" r:id="rId31"/>
    <p:sldId id="283" r:id="rId32"/>
    <p:sldId id="289" r:id="rId33"/>
    <p:sldId id="285" r:id="rId34"/>
    <p:sldId id="286" r:id="rId35"/>
    <p:sldId id="287" r:id="rId36"/>
    <p:sldId id="288" r:id="rId37"/>
    <p:sldId id="292" r:id="rId38"/>
    <p:sldId id="259" r:id="rId39"/>
    <p:sldId id="295" r:id="rId40"/>
    <p:sldId id="294" r:id="rId41"/>
    <p:sldId id="351" r:id="rId42"/>
    <p:sldId id="296" r:id="rId43"/>
    <p:sldId id="297" r:id="rId44"/>
    <p:sldId id="298" r:id="rId45"/>
    <p:sldId id="299" r:id="rId46"/>
    <p:sldId id="300" r:id="rId47"/>
    <p:sldId id="301" r:id="rId48"/>
    <p:sldId id="302" r:id="rId49"/>
    <p:sldId id="304" r:id="rId50"/>
    <p:sldId id="303" r:id="rId51"/>
    <p:sldId id="305" r:id="rId52"/>
    <p:sldId id="307" r:id="rId53"/>
    <p:sldId id="309" r:id="rId54"/>
    <p:sldId id="308" r:id="rId55"/>
    <p:sldId id="310" r:id="rId56"/>
    <p:sldId id="311" r:id="rId57"/>
    <p:sldId id="313" r:id="rId58"/>
    <p:sldId id="331" r:id="rId59"/>
    <p:sldId id="312" r:id="rId60"/>
    <p:sldId id="314" r:id="rId61"/>
    <p:sldId id="326" r:id="rId62"/>
    <p:sldId id="315" r:id="rId63"/>
    <p:sldId id="317" r:id="rId64"/>
    <p:sldId id="316" r:id="rId65"/>
    <p:sldId id="323" r:id="rId66"/>
    <p:sldId id="318" r:id="rId67"/>
    <p:sldId id="348" r:id="rId68"/>
    <p:sldId id="319" r:id="rId69"/>
    <p:sldId id="322" r:id="rId70"/>
    <p:sldId id="320" r:id="rId71"/>
    <p:sldId id="324" r:id="rId72"/>
    <p:sldId id="327" r:id="rId73"/>
    <p:sldId id="325" r:id="rId74"/>
    <p:sldId id="328" r:id="rId75"/>
    <p:sldId id="329" r:id="rId76"/>
    <p:sldId id="332" r:id="rId77"/>
    <p:sldId id="334" r:id="rId78"/>
    <p:sldId id="333" r:id="rId79"/>
    <p:sldId id="321" r:id="rId80"/>
    <p:sldId id="330" r:id="rId81"/>
    <p:sldId id="338" r:id="rId82"/>
    <p:sldId id="335" r:id="rId83"/>
    <p:sldId id="336" r:id="rId84"/>
    <p:sldId id="337" r:id="rId85"/>
    <p:sldId id="339" r:id="rId86"/>
    <p:sldId id="340" r:id="rId87"/>
    <p:sldId id="342" r:id="rId88"/>
    <p:sldId id="341" r:id="rId89"/>
    <p:sldId id="343" r:id="rId90"/>
    <p:sldId id="344" r:id="rId91"/>
    <p:sldId id="345" r:id="rId92"/>
    <p:sldId id="346" r:id="rId93"/>
    <p:sldId id="347" r:id="rId94"/>
  </p:sldIdLst>
  <p:sldSz cx="11879263" cy="79200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8" autoAdjust="0"/>
    <p:restoredTop sz="94660"/>
  </p:normalViewPr>
  <p:slideViewPr>
    <p:cSldViewPr snapToGrid="0">
      <p:cViewPr varScale="1">
        <p:scale>
          <a:sx n="66" d="100"/>
          <a:sy n="66"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2A50B-994C-46D0-9736-C6C281672DCF}" type="datetimeFigureOut">
              <a:rPr lang="de-DE" smtClean="0"/>
              <a:t>21.01.2024</a:t>
            </a:fld>
            <a:endParaRPr lang="de-DE"/>
          </a:p>
        </p:txBody>
      </p:sp>
      <p:sp>
        <p:nvSpPr>
          <p:cNvPr id="4" name="Folienbildplatzhalt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BAAEA-E9DA-4EF0-8014-EE102C7F113D}" type="slidenum">
              <a:rPr lang="de-DE" smtClean="0"/>
              <a:t>‹Nr.›</a:t>
            </a:fld>
            <a:endParaRPr lang="de-DE"/>
          </a:p>
        </p:txBody>
      </p:sp>
    </p:spTree>
    <p:extLst>
      <p:ext uri="{BB962C8B-B14F-4D97-AF65-F5344CB8AC3E}">
        <p14:creationId xmlns:p14="http://schemas.microsoft.com/office/powerpoint/2010/main" val="2357234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1CBAAEA-E9DA-4EF0-8014-EE102C7F113D}" type="slidenum">
              <a:rPr lang="de-DE" smtClean="0"/>
              <a:t>21</a:t>
            </a:fld>
            <a:endParaRPr lang="de-DE"/>
          </a:p>
        </p:txBody>
      </p:sp>
    </p:spTree>
    <p:extLst>
      <p:ext uri="{BB962C8B-B14F-4D97-AF65-F5344CB8AC3E}">
        <p14:creationId xmlns:p14="http://schemas.microsoft.com/office/powerpoint/2010/main" val="249901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890945" y="1296173"/>
            <a:ext cx="10097374" cy="2757347"/>
          </a:xfrm>
        </p:spPr>
        <p:txBody>
          <a:bodyPr anchor="b"/>
          <a:lstStyle>
            <a:lvl1pPr algn="ctr">
              <a:defRPr sz="6929"/>
            </a:lvl1pPr>
          </a:lstStyle>
          <a:p>
            <a:r>
              <a:rPr lang="de-DE"/>
              <a:t>Mastertitelformat bearbeiten</a:t>
            </a:r>
            <a:endParaRPr lang="en-US" dirty="0"/>
          </a:p>
        </p:txBody>
      </p:sp>
      <p:sp>
        <p:nvSpPr>
          <p:cNvPr id="3" name="Subtitle 2"/>
          <p:cNvSpPr>
            <a:spLocks noGrp="1"/>
          </p:cNvSpPr>
          <p:nvPr>
            <p:ph type="subTitle" idx="1"/>
          </p:nvPr>
        </p:nvSpPr>
        <p:spPr>
          <a:xfrm>
            <a:off x="1484908" y="4159854"/>
            <a:ext cx="8909447" cy="1912175"/>
          </a:xfrm>
        </p:spPr>
        <p:txBody>
          <a:bodyPr/>
          <a:lstStyle>
            <a:lvl1pPr marL="0" indent="0" algn="ctr">
              <a:buNone/>
              <a:defRPr sz="2772"/>
            </a:lvl1pPr>
            <a:lvl2pPr marL="528020" indent="0" algn="ctr">
              <a:buNone/>
              <a:defRPr sz="2310"/>
            </a:lvl2pPr>
            <a:lvl3pPr marL="1056041" indent="0" algn="ctr">
              <a:buNone/>
              <a:defRPr sz="2079"/>
            </a:lvl3pPr>
            <a:lvl4pPr marL="1584061" indent="0" algn="ctr">
              <a:buNone/>
              <a:defRPr sz="1848"/>
            </a:lvl4pPr>
            <a:lvl5pPr marL="2112081" indent="0" algn="ctr">
              <a:buNone/>
              <a:defRPr sz="1848"/>
            </a:lvl5pPr>
            <a:lvl6pPr marL="2640101" indent="0" algn="ctr">
              <a:buNone/>
              <a:defRPr sz="1848"/>
            </a:lvl6pPr>
            <a:lvl7pPr marL="3168122" indent="0" algn="ctr">
              <a:buNone/>
              <a:defRPr sz="1848"/>
            </a:lvl7pPr>
            <a:lvl8pPr marL="3696142" indent="0" algn="ctr">
              <a:buNone/>
              <a:defRPr sz="1848"/>
            </a:lvl8pPr>
            <a:lvl9pPr marL="4224162" indent="0" algn="ctr">
              <a:buNone/>
              <a:defRPr sz="1848"/>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FA7F9CE-4C0E-48E5-9315-DFA30436E445}" type="datetimeFigureOut">
              <a:rPr lang="de-DE" smtClean="0"/>
              <a:t>18.01.2024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374844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FA7F9CE-4C0E-48E5-9315-DFA30436E445}" type="datetimeFigureOut">
              <a:rPr lang="de-DE" smtClean="0"/>
              <a:t>18.01.2024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4007143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1098" y="421669"/>
            <a:ext cx="2561466" cy="6711866"/>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16700" y="421669"/>
            <a:ext cx="7535907" cy="6711866"/>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FA7F9CE-4C0E-48E5-9315-DFA30436E445}" type="datetimeFigureOut">
              <a:rPr lang="de-DE" smtClean="0"/>
              <a:t>18.01.2024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272504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FA7F9CE-4C0E-48E5-9315-DFA30436E445}" type="datetimeFigureOut">
              <a:rPr lang="de-DE" smtClean="0"/>
              <a:t>18.01.2024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1512481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10513" y="1974512"/>
            <a:ext cx="10245864" cy="3294515"/>
          </a:xfrm>
        </p:spPr>
        <p:txBody>
          <a:bodyPr anchor="b"/>
          <a:lstStyle>
            <a:lvl1pPr>
              <a:defRPr sz="6929"/>
            </a:lvl1pPr>
          </a:lstStyle>
          <a:p>
            <a:r>
              <a:rPr lang="de-DE"/>
              <a:t>Mastertitelformat bearbeiten</a:t>
            </a:r>
            <a:endParaRPr lang="en-US" dirty="0"/>
          </a:p>
        </p:txBody>
      </p:sp>
      <p:sp>
        <p:nvSpPr>
          <p:cNvPr id="3" name="Text Placeholder 2"/>
          <p:cNvSpPr>
            <a:spLocks noGrp="1"/>
          </p:cNvSpPr>
          <p:nvPr>
            <p:ph type="body" idx="1"/>
          </p:nvPr>
        </p:nvSpPr>
        <p:spPr>
          <a:xfrm>
            <a:off x="810513" y="5300194"/>
            <a:ext cx="10245864" cy="1732508"/>
          </a:xfrm>
        </p:spPr>
        <p:txBody>
          <a:bodyPr/>
          <a:lstStyle>
            <a:lvl1pPr marL="0" indent="0">
              <a:buNone/>
              <a:defRPr sz="2772">
                <a:solidFill>
                  <a:schemeClr val="tx1"/>
                </a:solidFill>
              </a:defRPr>
            </a:lvl1pPr>
            <a:lvl2pPr marL="528020" indent="0">
              <a:buNone/>
              <a:defRPr sz="2310">
                <a:solidFill>
                  <a:schemeClr val="tx1">
                    <a:tint val="75000"/>
                  </a:schemeClr>
                </a:solidFill>
              </a:defRPr>
            </a:lvl2pPr>
            <a:lvl3pPr marL="1056041" indent="0">
              <a:buNone/>
              <a:defRPr sz="2079">
                <a:solidFill>
                  <a:schemeClr val="tx1">
                    <a:tint val="75000"/>
                  </a:schemeClr>
                </a:solidFill>
              </a:defRPr>
            </a:lvl3pPr>
            <a:lvl4pPr marL="1584061" indent="0">
              <a:buNone/>
              <a:defRPr sz="1848">
                <a:solidFill>
                  <a:schemeClr val="tx1">
                    <a:tint val="75000"/>
                  </a:schemeClr>
                </a:solidFill>
              </a:defRPr>
            </a:lvl4pPr>
            <a:lvl5pPr marL="2112081" indent="0">
              <a:buNone/>
              <a:defRPr sz="1848">
                <a:solidFill>
                  <a:schemeClr val="tx1">
                    <a:tint val="75000"/>
                  </a:schemeClr>
                </a:solidFill>
              </a:defRPr>
            </a:lvl5pPr>
            <a:lvl6pPr marL="2640101" indent="0">
              <a:buNone/>
              <a:defRPr sz="1848">
                <a:solidFill>
                  <a:schemeClr val="tx1">
                    <a:tint val="75000"/>
                  </a:schemeClr>
                </a:solidFill>
              </a:defRPr>
            </a:lvl6pPr>
            <a:lvl7pPr marL="3168122" indent="0">
              <a:buNone/>
              <a:defRPr sz="1848">
                <a:solidFill>
                  <a:schemeClr val="tx1">
                    <a:tint val="75000"/>
                  </a:schemeClr>
                </a:solidFill>
              </a:defRPr>
            </a:lvl7pPr>
            <a:lvl8pPr marL="3696142" indent="0">
              <a:buNone/>
              <a:defRPr sz="1848">
                <a:solidFill>
                  <a:schemeClr val="tx1">
                    <a:tint val="75000"/>
                  </a:schemeClr>
                </a:solidFill>
              </a:defRPr>
            </a:lvl8pPr>
            <a:lvl9pPr marL="4224162" indent="0">
              <a:buNone/>
              <a:defRPr sz="1848">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FA7F9CE-4C0E-48E5-9315-DFA30436E445}" type="datetimeFigureOut">
              <a:rPr lang="de-DE" smtClean="0"/>
              <a:t>18.01.2024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339871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16699" y="2108344"/>
            <a:ext cx="5048687" cy="502519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013877" y="2108344"/>
            <a:ext cx="5048687" cy="502519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FA7F9CE-4C0E-48E5-9315-DFA30436E445}" type="datetimeFigureOut">
              <a:rPr lang="de-DE" smtClean="0"/>
              <a:t>18.01.2024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226698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18247" y="421671"/>
            <a:ext cx="10245864" cy="1530841"/>
          </a:xfrm>
        </p:spPr>
        <p:txBody>
          <a:bodyPr/>
          <a:lstStyle/>
          <a:p>
            <a:r>
              <a:rPr lang="de-DE"/>
              <a:t>Mastertitelformat bearbeiten</a:t>
            </a:r>
            <a:endParaRPr lang="en-US" dirty="0"/>
          </a:p>
        </p:txBody>
      </p:sp>
      <p:sp>
        <p:nvSpPr>
          <p:cNvPr id="3" name="Text Placeholder 2"/>
          <p:cNvSpPr>
            <a:spLocks noGrp="1"/>
          </p:cNvSpPr>
          <p:nvPr>
            <p:ph type="body" idx="1"/>
          </p:nvPr>
        </p:nvSpPr>
        <p:spPr>
          <a:xfrm>
            <a:off x="818248" y="1941510"/>
            <a:ext cx="5025484" cy="951504"/>
          </a:xfrm>
        </p:spPr>
        <p:txBody>
          <a:bodyPr anchor="b"/>
          <a:lstStyle>
            <a:lvl1pPr marL="0" indent="0">
              <a:buNone/>
              <a:defRPr sz="2772" b="1"/>
            </a:lvl1pPr>
            <a:lvl2pPr marL="528020" indent="0">
              <a:buNone/>
              <a:defRPr sz="2310" b="1"/>
            </a:lvl2pPr>
            <a:lvl3pPr marL="1056041" indent="0">
              <a:buNone/>
              <a:defRPr sz="2079" b="1"/>
            </a:lvl3pPr>
            <a:lvl4pPr marL="1584061" indent="0">
              <a:buNone/>
              <a:defRPr sz="1848" b="1"/>
            </a:lvl4pPr>
            <a:lvl5pPr marL="2112081" indent="0">
              <a:buNone/>
              <a:defRPr sz="1848" b="1"/>
            </a:lvl5pPr>
            <a:lvl6pPr marL="2640101" indent="0">
              <a:buNone/>
              <a:defRPr sz="1848" b="1"/>
            </a:lvl6pPr>
            <a:lvl7pPr marL="3168122" indent="0">
              <a:buNone/>
              <a:defRPr sz="1848" b="1"/>
            </a:lvl7pPr>
            <a:lvl8pPr marL="3696142" indent="0">
              <a:buNone/>
              <a:defRPr sz="1848" b="1"/>
            </a:lvl8pPr>
            <a:lvl9pPr marL="4224162" indent="0">
              <a:buNone/>
              <a:defRPr sz="1848" b="1"/>
            </a:lvl9pPr>
          </a:lstStyle>
          <a:p>
            <a:pPr lvl="0"/>
            <a:r>
              <a:rPr lang="de-DE"/>
              <a:t>Mastertextformat bearbeiten</a:t>
            </a:r>
          </a:p>
        </p:txBody>
      </p:sp>
      <p:sp>
        <p:nvSpPr>
          <p:cNvPr id="4" name="Content Placeholder 3"/>
          <p:cNvSpPr>
            <a:spLocks noGrp="1"/>
          </p:cNvSpPr>
          <p:nvPr>
            <p:ph sz="half" idx="2"/>
          </p:nvPr>
        </p:nvSpPr>
        <p:spPr>
          <a:xfrm>
            <a:off x="818248" y="2893014"/>
            <a:ext cx="5025484" cy="42551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13878" y="1941510"/>
            <a:ext cx="5050234" cy="951504"/>
          </a:xfrm>
        </p:spPr>
        <p:txBody>
          <a:bodyPr anchor="b"/>
          <a:lstStyle>
            <a:lvl1pPr marL="0" indent="0">
              <a:buNone/>
              <a:defRPr sz="2772" b="1"/>
            </a:lvl1pPr>
            <a:lvl2pPr marL="528020" indent="0">
              <a:buNone/>
              <a:defRPr sz="2310" b="1"/>
            </a:lvl2pPr>
            <a:lvl3pPr marL="1056041" indent="0">
              <a:buNone/>
              <a:defRPr sz="2079" b="1"/>
            </a:lvl3pPr>
            <a:lvl4pPr marL="1584061" indent="0">
              <a:buNone/>
              <a:defRPr sz="1848" b="1"/>
            </a:lvl4pPr>
            <a:lvl5pPr marL="2112081" indent="0">
              <a:buNone/>
              <a:defRPr sz="1848" b="1"/>
            </a:lvl5pPr>
            <a:lvl6pPr marL="2640101" indent="0">
              <a:buNone/>
              <a:defRPr sz="1848" b="1"/>
            </a:lvl6pPr>
            <a:lvl7pPr marL="3168122" indent="0">
              <a:buNone/>
              <a:defRPr sz="1848" b="1"/>
            </a:lvl7pPr>
            <a:lvl8pPr marL="3696142" indent="0">
              <a:buNone/>
              <a:defRPr sz="1848" b="1"/>
            </a:lvl8pPr>
            <a:lvl9pPr marL="4224162" indent="0">
              <a:buNone/>
              <a:defRPr sz="1848" b="1"/>
            </a:lvl9pPr>
          </a:lstStyle>
          <a:p>
            <a:pPr lvl="0"/>
            <a:r>
              <a:rPr lang="de-DE"/>
              <a:t>Mastertextformat bearbeiten</a:t>
            </a:r>
          </a:p>
        </p:txBody>
      </p:sp>
      <p:sp>
        <p:nvSpPr>
          <p:cNvPr id="6" name="Content Placeholder 5"/>
          <p:cNvSpPr>
            <a:spLocks noGrp="1"/>
          </p:cNvSpPr>
          <p:nvPr>
            <p:ph sz="quarter" idx="4"/>
          </p:nvPr>
        </p:nvSpPr>
        <p:spPr>
          <a:xfrm>
            <a:off x="6013878" y="2893014"/>
            <a:ext cx="5050234" cy="42551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FA7F9CE-4C0E-48E5-9315-DFA30436E445}" type="datetimeFigureOut">
              <a:rPr lang="de-DE" smtClean="0"/>
              <a:t>18.01.2024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80166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FA7F9CE-4C0E-48E5-9315-DFA30436E445}" type="datetimeFigureOut">
              <a:rPr lang="de-DE" smtClean="0"/>
              <a:t>18.01.2024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262441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7F9CE-4C0E-48E5-9315-DFA30436E445}" type="datetimeFigureOut">
              <a:rPr lang="de-DE" smtClean="0"/>
              <a:t>18.01.2024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2671797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18246" y="528002"/>
            <a:ext cx="3831372" cy="1848009"/>
          </a:xfrm>
        </p:spPr>
        <p:txBody>
          <a:bodyPr anchor="b"/>
          <a:lstStyle>
            <a:lvl1pPr>
              <a:defRPr sz="3696"/>
            </a:lvl1pPr>
          </a:lstStyle>
          <a:p>
            <a:r>
              <a:rPr lang="de-DE"/>
              <a:t>Mastertitelformat bearbeiten</a:t>
            </a:r>
            <a:endParaRPr lang="en-US" dirty="0"/>
          </a:p>
        </p:txBody>
      </p:sp>
      <p:sp>
        <p:nvSpPr>
          <p:cNvPr id="3" name="Content Placeholder 2"/>
          <p:cNvSpPr>
            <a:spLocks noGrp="1"/>
          </p:cNvSpPr>
          <p:nvPr>
            <p:ph idx="1"/>
          </p:nvPr>
        </p:nvSpPr>
        <p:spPr>
          <a:xfrm>
            <a:off x="5050234" y="1140341"/>
            <a:ext cx="6013877" cy="5628360"/>
          </a:xfrm>
        </p:spPr>
        <p:txBody>
          <a:bodyPr/>
          <a:lstStyle>
            <a:lvl1pPr>
              <a:defRPr sz="3696"/>
            </a:lvl1pPr>
            <a:lvl2pPr>
              <a:defRPr sz="3234"/>
            </a:lvl2pPr>
            <a:lvl3pPr>
              <a:defRPr sz="2772"/>
            </a:lvl3pPr>
            <a:lvl4pPr>
              <a:defRPr sz="2310"/>
            </a:lvl4pPr>
            <a:lvl5pPr>
              <a:defRPr sz="2310"/>
            </a:lvl5pPr>
            <a:lvl6pPr>
              <a:defRPr sz="2310"/>
            </a:lvl6pPr>
            <a:lvl7pPr>
              <a:defRPr sz="2310"/>
            </a:lvl7pPr>
            <a:lvl8pPr>
              <a:defRPr sz="2310"/>
            </a:lvl8pPr>
            <a:lvl9pPr>
              <a:defRPr sz="231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18246" y="2376011"/>
            <a:ext cx="3831372" cy="4401855"/>
          </a:xfrm>
        </p:spPr>
        <p:txBody>
          <a:bodyPr/>
          <a:lstStyle>
            <a:lvl1pPr marL="0" indent="0">
              <a:buNone/>
              <a:defRPr sz="1848"/>
            </a:lvl1pPr>
            <a:lvl2pPr marL="528020" indent="0">
              <a:buNone/>
              <a:defRPr sz="1617"/>
            </a:lvl2pPr>
            <a:lvl3pPr marL="1056041" indent="0">
              <a:buNone/>
              <a:defRPr sz="1386"/>
            </a:lvl3pPr>
            <a:lvl4pPr marL="1584061" indent="0">
              <a:buNone/>
              <a:defRPr sz="1155"/>
            </a:lvl4pPr>
            <a:lvl5pPr marL="2112081" indent="0">
              <a:buNone/>
              <a:defRPr sz="1155"/>
            </a:lvl5pPr>
            <a:lvl6pPr marL="2640101" indent="0">
              <a:buNone/>
              <a:defRPr sz="1155"/>
            </a:lvl6pPr>
            <a:lvl7pPr marL="3168122" indent="0">
              <a:buNone/>
              <a:defRPr sz="1155"/>
            </a:lvl7pPr>
            <a:lvl8pPr marL="3696142" indent="0">
              <a:buNone/>
              <a:defRPr sz="1155"/>
            </a:lvl8pPr>
            <a:lvl9pPr marL="4224162" indent="0">
              <a:buNone/>
              <a:defRPr sz="1155"/>
            </a:lvl9pPr>
          </a:lstStyle>
          <a:p>
            <a:pPr lvl="0"/>
            <a:r>
              <a:rPr lang="de-DE"/>
              <a:t>Mastertextformat bearbeiten</a:t>
            </a:r>
          </a:p>
        </p:txBody>
      </p:sp>
      <p:sp>
        <p:nvSpPr>
          <p:cNvPr id="5" name="Date Placeholder 4"/>
          <p:cNvSpPr>
            <a:spLocks noGrp="1"/>
          </p:cNvSpPr>
          <p:nvPr>
            <p:ph type="dt" sz="half" idx="10"/>
          </p:nvPr>
        </p:nvSpPr>
        <p:spPr/>
        <p:txBody>
          <a:bodyPr/>
          <a:lstStyle/>
          <a:p>
            <a:fld id="{9FA7F9CE-4C0E-48E5-9315-DFA30436E445}" type="datetimeFigureOut">
              <a:rPr lang="de-DE" smtClean="0"/>
              <a:t>18.01.2024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289500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18246" y="528002"/>
            <a:ext cx="3831372" cy="1848009"/>
          </a:xfrm>
        </p:spPr>
        <p:txBody>
          <a:bodyPr anchor="b"/>
          <a:lstStyle>
            <a:lvl1pPr>
              <a:defRPr sz="3696"/>
            </a:lvl1pPr>
          </a:lstStyle>
          <a:p>
            <a:r>
              <a:rPr lang="de-DE"/>
              <a:t>Mastertitelformat bearbeiten</a:t>
            </a:r>
            <a:endParaRPr lang="en-US" dirty="0"/>
          </a:p>
        </p:txBody>
      </p:sp>
      <p:sp>
        <p:nvSpPr>
          <p:cNvPr id="3" name="Picture Placeholder 2"/>
          <p:cNvSpPr>
            <a:spLocks noGrp="1" noChangeAspect="1"/>
          </p:cNvSpPr>
          <p:nvPr>
            <p:ph type="pic" idx="1"/>
          </p:nvPr>
        </p:nvSpPr>
        <p:spPr>
          <a:xfrm>
            <a:off x="5050234" y="1140341"/>
            <a:ext cx="6013877" cy="5628360"/>
          </a:xfrm>
        </p:spPr>
        <p:txBody>
          <a:bodyPr anchor="t"/>
          <a:lstStyle>
            <a:lvl1pPr marL="0" indent="0">
              <a:buNone/>
              <a:defRPr sz="3696"/>
            </a:lvl1pPr>
            <a:lvl2pPr marL="528020" indent="0">
              <a:buNone/>
              <a:defRPr sz="3234"/>
            </a:lvl2pPr>
            <a:lvl3pPr marL="1056041" indent="0">
              <a:buNone/>
              <a:defRPr sz="2772"/>
            </a:lvl3pPr>
            <a:lvl4pPr marL="1584061" indent="0">
              <a:buNone/>
              <a:defRPr sz="2310"/>
            </a:lvl4pPr>
            <a:lvl5pPr marL="2112081" indent="0">
              <a:buNone/>
              <a:defRPr sz="2310"/>
            </a:lvl5pPr>
            <a:lvl6pPr marL="2640101" indent="0">
              <a:buNone/>
              <a:defRPr sz="2310"/>
            </a:lvl6pPr>
            <a:lvl7pPr marL="3168122" indent="0">
              <a:buNone/>
              <a:defRPr sz="2310"/>
            </a:lvl7pPr>
            <a:lvl8pPr marL="3696142" indent="0">
              <a:buNone/>
              <a:defRPr sz="2310"/>
            </a:lvl8pPr>
            <a:lvl9pPr marL="4224162" indent="0">
              <a:buNone/>
              <a:defRPr sz="2310"/>
            </a:lvl9pPr>
          </a:lstStyle>
          <a:p>
            <a:r>
              <a:rPr lang="de-DE"/>
              <a:t>Bild durch Klicken auf Symbol hinzufügen</a:t>
            </a:r>
            <a:endParaRPr lang="en-US" dirty="0"/>
          </a:p>
        </p:txBody>
      </p:sp>
      <p:sp>
        <p:nvSpPr>
          <p:cNvPr id="4" name="Text Placeholder 3"/>
          <p:cNvSpPr>
            <a:spLocks noGrp="1"/>
          </p:cNvSpPr>
          <p:nvPr>
            <p:ph type="body" sz="half" idx="2"/>
          </p:nvPr>
        </p:nvSpPr>
        <p:spPr>
          <a:xfrm>
            <a:off x="818246" y="2376011"/>
            <a:ext cx="3831372" cy="4401855"/>
          </a:xfrm>
        </p:spPr>
        <p:txBody>
          <a:bodyPr/>
          <a:lstStyle>
            <a:lvl1pPr marL="0" indent="0">
              <a:buNone/>
              <a:defRPr sz="1848"/>
            </a:lvl1pPr>
            <a:lvl2pPr marL="528020" indent="0">
              <a:buNone/>
              <a:defRPr sz="1617"/>
            </a:lvl2pPr>
            <a:lvl3pPr marL="1056041" indent="0">
              <a:buNone/>
              <a:defRPr sz="1386"/>
            </a:lvl3pPr>
            <a:lvl4pPr marL="1584061" indent="0">
              <a:buNone/>
              <a:defRPr sz="1155"/>
            </a:lvl4pPr>
            <a:lvl5pPr marL="2112081" indent="0">
              <a:buNone/>
              <a:defRPr sz="1155"/>
            </a:lvl5pPr>
            <a:lvl6pPr marL="2640101" indent="0">
              <a:buNone/>
              <a:defRPr sz="1155"/>
            </a:lvl6pPr>
            <a:lvl7pPr marL="3168122" indent="0">
              <a:buNone/>
              <a:defRPr sz="1155"/>
            </a:lvl7pPr>
            <a:lvl8pPr marL="3696142" indent="0">
              <a:buNone/>
              <a:defRPr sz="1155"/>
            </a:lvl8pPr>
            <a:lvl9pPr marL="4224162" indent="0">
              <a:buNone/>
              <a:defRPr sz="1155"/>
            </a:lvl9pPr>
          </a:lstStyle>
          <a:p>
            <a:pPr lvl="0"/>
            <a:r>
              <a:rPr lang="de-DE"/>
              <a:t>Mastertextformat bearbeiten</a:t>
            </a:r>
          </a:p>
        </p:txBody>
      </p:sp>
      <p:sp>
        <p:nvSpPr>
          <p:cNvPr id="5" name="Date Placeholder 4"/>
          <p:cNvSpPr>
            <a:spLocks noGrp="1"/>
          </p:cNvSpPr>
          <p:nvPr>
            <p:ph type="dt" sz="half" idx="10"/>
          </p:nvPr>
        </p:nvSpPr>
        <p:spPr/>
        <p:txBody>
          <a:bodyPr/>
          <a:lstStyle/>
          <a:p>
            <a:fld id="{9FA7F9CE-4C0E-48E5-9315-DFA30436E445}" type="datetimeFigureOut">
              <a:rPr lang="de-DE" smtClean="0"/>
              <a:t>18.01.2024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777D5DF-81F9-4350-A0C6-84F827B2C378}" type="slidenum">
              <a:rPr lang="de-DE" smtClean="0"/>
              <a:t>‹Nr.›</a:t>
            </a:fld>
            <a:endParaRPr lang="de-DE"/>
          </a:p>
        </p:txBody>
      </p:sp>
    </p:spTree>
    <p:extLst>
      <p:ext uri="{BB962C8B-B14F-4D97-AF65-F5344CB8AC3E}">
        <p14:creationId xmlns:p14="http://schemas.microsoft.com/office/powerpoint/2010/main" val="2876174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700" y="421671"/>
            <a:ext cx="10245864" cy="1530841"/>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16700" y="2108344"/>
            <a:ext cx="10245864" cy="502519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16699" y="7340703"/>
            <a:ext cx="2672834" cy="421669"/>
          </a:xfrm>
          <a:prstGeom prst="rect">
            <a:avLst/>
          </a:prstGeom>
        </p:spPr>
        <p:txBody>
          <a:bodyPr vert="horz" lIns="91440" tIns="45720" rIns="91440" bIns="45720" rtlCol="0" anchor="ctr"/>
          <a:lstStyle>
            <a:lvl1pPr algn="l">
              <a:defRPr sz="1386">
                <a:solidFill>
                  <a:schemeClr val="tx1">
                    <a:tint val="75000"/>
                  </a:schemeClr>
                </a:solidFill>
              </a:defRPr>
            </a:lvl1pPr>
          </a:lstStyle>
          <a:p>
            <a:fld id="{9FA7F9CE-4C0E-48E5-9315-DFA30436E445}" type="datetimeFigureOut">
              <a:rPr lang="de-DE" smtClean="0"/>
              <a:t>18.01.2024</a:t>
            </a:fld>
            <a:endParaRPr lang="de-DE"/>
          </a:p>
        </p:txBody>
      </p:sp>
      <p:sp>
        <p:nvSpPr>
          <p:cNvPr id="5" name="Footer Placeholder 4"/>
          <p:cNvSpPr>
            <a:spLocks noGrp="1"/>
          </p:cNvSpPr>
          <p:nvPr>
            <p:ph type="ftr" sz="quarter" idx="3"/>
          </p:nvPr>
        </p:nvSpPr>
        <p:spPr>
          <a:xfrm>
            <a:off x="3935006" y="7340703"/>
            <a:ext cx="4009251" cy="421669"/>
          </a:xfrm>
          <a:prstGeom prst="rect">
            <a:avLst/>
          </a:prstGeom>
        </p:spPr>
        <p:txBody>
          <a:bodyPr vert="horz" lIns="91440" tIns="45720" rIns="91440" bIns="45720" rtlCol="0" anchor="ctr"/>
          <a:lstStyle>
            <a:lvl1pPr algn="ctr">
              <a:defRPr sz="1386">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389730" y="7340703"/>
            <a:ext cx="2672834" cy="421669"/>
          </a:xfrm>
          <a:prstGeom prst="rect">
            <a:avLst/>
          </a:prstGeom>
        </p:spPr>
        <p:txBody>
          <a:bodyPr vert="horz" lIns="91440" tIns="45720" rIns="91440" bIns="45720" rtlCol="0" anchor="ctr"/>
          <a:lstStyle>
            <a:lvl1pPr algn="r">
              <a:defRPr sz="1386">
                <a:solidFill>
                  <a:schemeClr val="tx1">
                    <a:tint val="75000"/>
                  </a:schemeClr>
                </a:solidFill>
              </a:defRPr>
            </a:lvl1pPr>
          </a:lstStyle>
          <a:p>
            <a:fld id="{1777D5DF-81F9-4350-A0C6-84F827B2C378}" type="slidenum">
              <a:rPr lang="de-DE" smtClean="0"/>
              <a:t>‹Nr.›</a:t>
            </a:fld>
            <a:endParaRPr lang="de-DE"/>
          </a:p>
        </p:txBody>
      </p:sp>
    </p:spTree>
    <p:extLst>
      <p:ext uri="{BB962C8B-B14F-4D97-AF65-F5344CB8AC3E}">
        <p14:creationId xmlns:p14="http://schemas.microsoft.com/office/powerpoint/2010/main" val="4080772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56041" rtl="0" eaLnBrk="1" latinLnBrk="0" hangingPunct="1">
        <a:lnSpc>
          <a:spcPct val="90000"/>
        </a:lnSpc>
        <a:spcBef>
          <a:spcPct val="0"/>
        </a:spcBef>
        <a:buNone/>
        <a:defRPr sz="5082" kern="1200">
          <a:solidFill>
            <a:schemeClr val="tx1"/>
          </a:solidFill>
          <a:latin typeface="+mj-lt"/>
          <a:ea typeface="+mj-ea"/>
          <a:cs typeface="+mj-cs"/>
        </a:defRPr>
      </a:lvl1pPr>
    </p:titleStyle>
    <p:bodyStyle>
      <a:lvl1pPr marL="264010" indent="-264010" algn="l" defTabSz="1056041" rtl="0" eaLnBrk="1" latinLnBrk="0" hangingPunct="1">
        <a:lnSpc>
          <a:spcPct val="90000"/>
        </a:lnSpc>
        <a:spcBef>
          <a:spcPts val="1155"/>
        </a:spcBef>
        <a:buFont typeface="Arial" panose="020B0604020202020204" pitchFamily="34" charset="0"/>
        <a:buChar char="•"/>
        <a:defRPr sz="3234" kern="1200">
          <a:solidFill>
            <a:schemeClr val="tx1"/>
          </a:solidFill>
          <a:latin typeface="+mn-lt"/>
          <a:ea typeface="+mn-ea"/>
          <a:cs typeface="+mn-cs"/>
        </a:defRPr>
      </a:lvl1pPr>
      <a:lvl2pPr marL="792030" indent="-264010" algn="l" defTabSz="1056041" rtl="0" eaLnBrk="1" latinLnBrk="0" hangingPunct="1">
        <a:lnSpc>
          <a:spcPct val="90000"/>
        </a:lnSpc>
        <a:spcBef>
          <a:spcPts val="577"/>
        </a:spcBef>
        <a:buFont typeface="Arial" panose="020B0604020202020204" pitchFamily="34" charset="0"/>
        <a:buChar char="•"/>
        <a:defRPr sz="2772" kern="1200">
          <a:solidFill>
            <a:schemeClr val="tx1"/>
          </a:solidFill>
          <a:latin typeface="+mn-lt"/>
          <a:ea typeface="+mn-ea"/>
          <a:cs typeface="+mn-cs"/>
        </a:defRPr>
      </a:lvl2pPr>
      <a:lvl3pPr marL="1320051" indent="-264010" algn="l" defTabSz="1056041" rtl="0" eaLnBrk="1" latinLnBrk="0" hangingPunct="1">
        <a:lnSpc>
          <a:spcPct val="90000"/>
        </a:lnSpc>
        <a:spcBef>
          <a:spcPts val="577"/>
        </a:spcBef>
        <a:buFont typeface="Arial" panose="020B0604020202020204" pitchFamily="34" charset="0"/>
        <a:buChar char="•"/>
        <a:defRPr sz="2310" kern="1200">
          <a:solidFill>
            <a:schemeClr val="tx1"/>
          </a:solidFill>
          <a:latin typeface="+mn-lt"/>
          <a:ea typeface="+mn-ea"/>
          <a:cs typeface="+mn-cs"/>
        </a:defRPr>
      </a:lvl3pPr>
      <a:lvl4pPr marL="1848071" indent="-264010" algn="l" defTabSz="1056041" rtl="0" eaLnBrk="1" latinLnBrk="0" hangingPunct="1">
        <a:lnSpc>
          <a:spcPct val="90000"/>
        </a:lnSpc>
        <a:spcBef>
          <a:spcPts val="577"/>
        </a:spcBef>
        <a:buFont typeface="Arial" panose="020B0604020202020204" pitchFamily="34" charset="0"/>
        <a:buChar char="•"/>
        <a:defRPr sz="2079" kern="1200">
          <a:solidFill>
            <a:schemeClr val="tx1"/>
          </a:solidFill>
          <a:latin typeface="+mn-lt"/>
          <a:ea typeface="+mn-ea"/>
          <a:cs typeface="+mn-cs"/>
        </a:defRPr>
      </a:lvl4pPr>
      <a:lvl5pPr marL="2376091" indent="-264010" algn="l" defTabSz="1056041" rtl="0" eaLnBrk="1" latinLnBrk="0" hangingPunct="1">
        <a:lnSpc>
          <a:spcPct val="90000"/>
        </a:lnSpc>
        <a:spcBef>
          <a:spcPts val="577"/>
        </a:spcBef>
        <a:buFont typeface="Arial" panose="020B0604020202020204" pitchFamily="34" charset="0"/>
        <a:buChar char="•"/>
        <a:defRPr sz="2079" kern="1200">
          <a:solidFill>
            <a:schemeClr val="tx1"/>
          </a:solidFill>
          <a:latin typeface="+mn-lt"/>
          <a:ea typeface="+mn-ea"/>
          <a:cs typeface="+mn-cs"/>
        </a:defRPr>
      </a:lvl5pPr>
      <a:lvl6pPr marL="2904112" indent="-264010" algn="l" defTabSz="1056041" rtl="0" eaLnBrk="1" latinLnBrk="0" hangingPunct="1">
        <a:lnSpc>
          <a:spcPct val="90000"/>
        </a:lnSpc>
        <a:spcBef>
          <a:spcPts val="577"/>
        </a:spcBef>
        <a:buFont typeface="Arial" panose="020B0604020202020204" pitchFamily="34" charset="0"/>
        <a:buChar char="•"/>
        <a:defRPr sz="2079" kern="1200">
          <a:solidFill>
            <a:schemeClr val="tx1"/>
          </a:solidFill>
          <a:latin typeface="+mn-lt"/>
          <a:ea typeface="+mn-ea"/>
          <a:cs typeface="+mn-cs"/>
        </a:defRPr>
      </a:lvl6pPr>
      <a:lvl7pPr marL="3432132" indent="-264010" algn="l" defTabSz="1056041" rtl="0" eaLnBrk="1" latinLnBrk="0" hangingPunct="1">
        <a:lnSpc>
          <a:spcPct val="90000"/>
        </a:lnSpc>
        <a:spcBef>
          <a:spcPts val="577"/>
        </a:spcBef>
        <a:buFont typeface="Arial" panose="020B0604020202020204" pitchFamily="34" charset="0"/>
        <a:buChar char="•"/>
        <a:defRPr sz="2079" kern="1200">
          <a:solidFill>
            <a:schemeClr val="tx1"/>
          </a:solidFill>
          <a:latin typeface="+mn-lt"/>
          <a:ea typeface="+mn-ea"/>
          <a:cs typeface="+mn-cs"/>
        </a:defRPr>
      </a:lvl7pPr>
      <a:lvl8pPr marL="3960152" indent="-264010" algn="l" defTabSz="1056041" rtl="0" eaLnBrk="1" latinLnBrk="0" hangingPunct="1">
        <a:lnSpc>
          <a:spcPct val="90000"/>
        </a:lnSpc>
        <a:spcBef>
          <a:spcPts val="577"/>
        </a:spcBef>
        <a:buFont typeface="Arial" panose="020B0604020202020204" pitchFamily="34" charset="0"/>
        <a:buChar char="•"/>
        <a:defRPr sz="2079" kern="1200">
          <a:solidFill>
            <a:schemeClr val="tx1"/>
          </a:solidFill>
          <a:latin typeface="+mn-lt"/>
          <a:ea typeface="+mn-ea"/>
          <a:cs typeface="+mn-cs"/>
        </a:defRPr>
      </a:lvl8pPr>
      <a:lvl9pPr marL="4488172" indent="-264010" algn="l" defTabSz="1056041" rtl="0" eaLnBrk="1" latinLnBrk="0" hangingPunct="1">
        <a:lnSpc>
          <a:spcPct val="90000"/>
        </a:lnSpc>
        <a:spcBef>
          <a:spcPts val="577"/>
        </a:spcBef>
        <a:buFont typeface="Arial" panose="020B0604020202020204" pitchFamily="34" charset="0"/>
        <a:buChar char="•"/>
        <a:defRPr sz="2079" kern="1200">
          <a:solidFill>
            <a:schemeClr val="tx1"/>
          </a:solidFill>
          <a:latin typeface="+mn-lt"/>
          <a:ea typeface="+mn-ea"/>
          <a:cs typeface="+mn-cs"/>
        </a:defRPr>
      </a:lvl9pPr>
    </p:bodyStyle>
    <p:otherStyle>
      <a:defPPr>
        <a:defRPr lang="en-US"/>
      </a:defPPr>
      <a:lvl1pPr marL="0" algn="l" defTabSz="1056041" rtl="0" eaLnBrk="1" latinLnBrk="0" hangingPunct="1">
        <a:defRPr sz="2079" kern="1200">
          <a:solidFill>
            <a:schemeClr val="tx1"/>
          </a:solidFill>
          <a:latin typeface="+mn-lt"/>
          <a:ea typeface="+mn-ea"/>
          <a:cs typeface="+mn-cs"/>
        </a:defRPr>
      </a:lvl1pPr>
      <a:lvl2pPr marL="528020" algn="l" defTabSz="1056041" rtl="0" eaLnBrk="1" latinLnBrk="0" hangingPunct="1">
        <a:defRPr sz="2079" kern="1200">
          <a:solidFill>
            <a:schemeClr val="tx1"/>
          </a:solidFill>
          <a:latin typeface="+mn-lt"/>
          <a:ea typeface="+mn-ea"/>
          <a:cs typeface="+mn-cs"/>
        </a:defRPr>
      </a:lvl2pPr>
      <a:lvl3pPr marL="1056041" algn="l" defTabSz="1056041" rtl="0" eaLnBrk="1" latinLnBrk="0" hangingPunct="1">
        <a:defRPr sz="2079" kern="1200">
          <a:solidFill>
            <a:schemeClr val="tx1"/>
          </a:solidFill>
          <a:latin typeface="+mn-lt"/>
          <a:ea typeface="+mn-ea"/>
          <a:cs typeface="+mn-cs"/>
        </a:defRPr>
      </a:lvl3pPr>
      <a:lvl4pPr marL="1584061" algn="l" defTabSz="1056041" rtl="0" eaLnBrk="1" latinLnBrk="0" hangingPunct="1">
        <a:defRPr sz="2079" kern="1200">
          <a:solidFill>
            <a:schemeClr val="tx1"/>
          </a:solidFill>
          <a:latin typeface="+mn-lt"/>
          <a:ea typeface="+mn-ea"/>
          <a:cs typeface="+mn-cs"/>
        </a:defRPr>
      </a:lvl4pPr>
      <a:lvl5pPr marL="2112081" algn="l" defTabSz="1056041" rtl="0" eaLnBrk="1" latinLnBrk="0" hangingPunct="1">
        <a:defRPr sz="2079" kern="1200">
          <a:solidFill>
            <a:schemeClr val="tx1"/>
          </a:solidFill>
          <a:latin typeface="+mn-lt"/>
          <a:ea typeface="+mn-ea"/>
          <a:cs typeface="+mn-cs"/>
        </a:defRPr>
      </a:lvl5pPr>
      <a:lvl6pPr marL="2640101" algn="l" defTabSz="1056041" rtl="0" eaLnBrk="1" latinLnBrk="0" hangingPunct="1">
        <a:defRPr sz="2079" kern="1200">
          <a:solidFill>
            <a:schemeClr val="tx1"/>
          </a:solidFill>
          <a:latin typeface="+mn-lt"/>
          <a:ea typeface="+mn-ea"/>
          <a:cs typeface="+mn-cs"/>
        </a:defRPr>
      </a:lvl6pPr>
      <a:lvl7pPr marL="3168122" algn="l" defTabSz="1056041" rtl="0" eaLnBrk="1" latinLnBrk="0" hangingPunct="1">
        <a:defRPr sz="2079" kern="1200">
          <a:solidFill>
            <a:schemeClr val="tx1"/>
          </a:solidFill>
          <a:latin typeface="+mn-lt"/>
          <a:ea typeface="+mn-ea"/>
          <a:cs typeface="+mn-cs"/>
        </a:defRPr>
      </a:lvl7pPr>
      <a:lvl8pPr marL="3696142" algn="l" defTabSz="1056041" rtl="0" eaLnBrk="1" latinLnBrk="0" hangingPunct="1">
        <a:defRPr sz="2079" kern="1200">
          <a:solidFill>
            <a:schemeClr val="tx1"/>
          </a:solidFill>
          <a:latin typeface="+mn-lt"/>
          <a:ea typeface="+mn-ea"/>
          <a:cs typeface="+mn-cs"/>
        </a:defRPr>
      </a:lvl8pPr>
      <a:lvl9pPr marL="4224162" algn="l" defTabSz="1056041" rtl="0" eaLnBrk="1" latinLnBrk="0" hangingPunct="1">
        <a:defRPr sz="20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microsoft.com/office/2007/relationships/hdphoto" Target="../media/hdphoto6.wdp"/></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elliodeabi.com/2011/12/leyenda-de-pescalluna.html" TargetMode="External"/><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4" Type="http://schemas.microsoft.com/office/2007/relationships/hdphoto" Target="../media/hdphoto8.wdp"/></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microsoft.com/office/2007/relationships/hdphoto" Target="../media/hdphoto9.wdp"/></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8F3CF8-07EF-7354-2897-783956176A4D}"/>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0" y="0"/>
            <a:ext cx="11879264" cy="7920038"/>
          </a:xfrm>
          <a:prstGeom prst="rect">
            <a:avLst/>
          </a:prstGeom>
        </p:spPr>
      </p:pic>
      <p:sp>
        <p:nvSpPr>
          <p:cNvPr id="2" name="Textfeld 1">
            <a:extLst>
              <a:ext uri="{FF2B5EF4-FFF2-40B4-BE49-F238E27FC236}">
                <a16:creationId xmlns:a16="http://schemas.microsoft.com/office/drawing/2014/main" id="{E315D6D6-E90B-C177-F547-A30C31115D4B}"/>
              </a:ext>
            </a:extLst>
          </p:cNvPr>
          <p:cNvSpPr txBox="1"/>
          <p:nvPr/>
        </p:nvSpPr>
        <p:spPr>
          <a:xfrm>
            <a:off x="5705925" y="5977414"/>
            <a:ext cx="5689661" cy="1631216"/>
          </a:xfrm>
          <a:prstGeom prst="rect">
            <a:avLst/>
          </a:prstGeom>
          <a:noFill/>
        </p:spPr>
        <p:txBody>
          <a:bodyPr wrap="square" rtlCol="0">
            <a:spAutoFit/>
          </a:bodyPr>
          <a:lstStyle/>
          <a:p>
            <a:r>
              <a:rPr lang="de-DE" sz="3600" i="1" dirty="0"/>
              <a:t>Osterferien April 2013</a:t>
            </a:r>
          </a:p>
          <a:p>
            <a:r>
              <a:rPr lang="de-DE" sz="3200" i="1" dirty="0"/>
              <a:t>Von Girona mit dem Fahrrad  nach </a:t>
            </a:r>
            <a:r>
              <a:rPr lang="de-DE" sz="3200" i="1" dirty="0" err="1"/>
              <a:t>Olot</a:t>
            </a:r>
            <a:r>
              <a:rPr lang="de-DE" sz="3200" i="1" dirty="0"/>
              <a:t> und in die Garrotxa</a:t>
            </a:r>
          </a:p>
        </p:txBody>
      </p:sp>
      <p:grpSp>
        <p:nvGrpSpPr>
          <p:cNvPr id="4" name="Gruppieren 3">
            <a:extLst>
              <a:ext uri="{FF2B5EF4-FFF2-40B4-BE49-F238E27FC236}">
                <a16:creationId xmlns:a16="http://schemas.microsoft.com/office/drawing/2014/main" id="{907F6DFA-65BD-F0D0-A335-59477F1D4B2E}"/>
              </a:ext>
            </a:extLst>
          </p:cNvPr>
          <p:cNvGrpSpPr/>
          <p:nvPr/>
        </p:nvGrpSpPr>
        <p:grpSpPr>
          <a:xfrm>
            <a:off x="211262" y="397116"/>
            <a:ext cx="4737903" cy="7125806"/>
            <a:chOff x="211262" y="397116"/>
            <a:chExt cx="4737903" cy="7125806"/>
          </a:xfrm>
        </p:grpSpPr>
        <p:pic>
          <p:nvPicPr>
            <p:cNvPr id="6" name="Grafik 5">
              <a:extLst>
                <a:ext uri="{FF2B5EF4-FFF2-40B4-BE49-F238E27FC236}">
                  <a16:creationId xmlns:a16="http://schemas.microsoft.com/office/drawing/2014/main" id="{23FF2BCB-7BD1-BF11-4A7E-C9FE255ABA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82689" y="1591067"/>
              <a:ext cx="7125806" cy="4737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a:extLst>
                <a:ext uri="{FF2B5EF4-FFF2-40B4-BE49-F238E27FC236}">
                  <a16:creationId xmlns:a16="http://schemas.microsoft.com/office/drawing/2014/main" id="{1B688469-36AC-E0DF-9959-9E34B116155C}"/>
                </a:ext>
              </a:extLst>
            </p:cNvPr>
            <p:cNvSpPr txBox="1"/>
            <p:nvPr/>
          </p:nvSpPr>
          <p:spPr>
            <a:xfrm>
              <a:off x="495832" y="559636"/>
              <a:ext cx="3312240" cy="1569660"/>
            </a:xfrm>
            <a:prstGeom prst="rect">
              <a:avLst/>
            </a:prstGeom>
            <a:noFill/>
          </p:spPr>
          <p:txBody>
            <a:bodyPr wrap="square" rtlCol="0">
              <a:spAutoFit/>
            </a:bodyPr>
            <a:lstStyle/>
            <a:p>
              <a:r>
                <a:rPr lang="de-DE" sz="2400" b="1" i="1" dirty="0"/>
                <a:t>1.April</a:t>
              </a:r>
              <a:br>
                <a:rPr lang="de-DE" sz="2400" i="1" dirty="0"/>
              </a:br>
              <a:r>
                <a:rPr lang="de-DE" sz="2400" i="1" dirty="0"/>
                <a:t>mit dem Zug nach Eindhoven und von dort  Flug nach Girona</a:t>
              </a:r>
            </a:p>
          </p:txBody>
        </p:sp>
      </p:grpSp>
    </p:spTree>
    <p:extLst>
      <p:ext uri="{BB962C8B-B14F-4D97-AF65-F5344CB8AC3E}">
        <p14:creationId xmlns:p14="http://schemas.microsoft.com/office/powerpoint/2010/main" val="379774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179105C-FD62-CBD2-E4CC-8F974998AA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6189707" y="1933140"/>
            <a:ext cx="5617033" cy="4701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4911994F-D894-E406-D41A-97E6A2E0F190}"/>
              </a:ext>
            </a:extLst>
          </p:cNvPr>
          <p:cNvSpPr txBox="1"/>
          <p:nvPr/>
        </p:nvSpPr>
        <p:spPr>
          <a:xfrm>
            <a:off x="1490098" y="5501808"/>
            <a:ext cx="4867155" cy="1569660"/>
          </a:xfrm>
          <a:prstGeom prst="rect">
            <a:avLst/>
          </a:prstGeom>
          <a:noFill/>
        </p:spPr>
        <p:txBody>
          <a:bodyPr wrap="square">
            <a:spAutoFit/>
          </a:bodyPr>
          <a:lstStyle/>
          <a:p>
            <a:r>
              <a:rPr lang="de-DE" sz="2400" i="1" dirty="0">
                <a:effectLst/>
              </a:rPr>
              <a:t>Gotisches Grab von </a:t>
            </a:r>
            <a:r>
              <a:rPr lang="de-DE" sz="2400" i="1" dirty="0" err="1">
                <a:effectLst/>
              </a:rPr>
              <a:t>Sant</a:t>
            </a:r>
            <a:r>
              <a:rPr lang="de-DE" sz="2400" i="1" dirty="0">
                <a:effectLst/>
              </a:rPr>
              <a:t> </a:t>
            </a:r>
            <a:r>
              <a:rPr lang="de-DE" sz="2400" i="1" dirty="0" err="1">
                <a:effectLst/>
              </a:rPr>
              <a:t>Narcís</a:t>
            </a:r>
            <a:r>
              <a:rPr lang="de-DE" sz="2400" i="1" dirty="0">
                <a:effectLst/>
              </a:rPr>
              <a:t>, von Joan de Tournai (1328)</a:t>
            </a:r>
          </a:p>
          <a:p>
            <a:endParaRPr lang="de-DE" sz="2400" i="1" dirty="0"/>
          </a:p>
          <a:p>
            <a:endParaRPr lang="de-DE" sz="2400" i="1" dirty="0"/>
          </a:p>
        </p:txBody>
      </p:sp>
      <p:pic>
        <p:nvPicPr>
          <p:cNvPr id="6" name="Grafik 5">
            <a:extLst>
              <a:ext uri="{FF2B5EF4-FFF2-40B4-BE49-F238E27FC236}">
                <a16:creationId xmlns:a16="http://schemas.microsoft.com/office/drawing/2014/main" id="{28086F6F-E4D6-B785-BE87-060E12FBA779}"/>
              </a:ext>
            </a:extLst>
          </p:cNvPr>
          <p:cNvPicPr>
            <a:picLocks noChangeAspect="1"/>
          </p:cNvPicPr>
          <p:nvPr/>
        </p:nvPicPr>
        <p:blipFill>
          <a:blip r:embed="rId3"/>
          <a:stretch>
            <a:fillRect/>
          </a:stretch>
        </p:blipFill>
        <p:spPr>
          <a:xfrm>
            <a:off x="426914" y="848570"/>
            <a:ext cx="5930339" cy="4267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5079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BB10506-DBC5-DE9E-DD32-85335A1BF3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
        <p:nvSpPr>
          <p:cNvPr id="4" name="Textfeld 3">
            <a:extLst>
              <a:ext uri="{FF2B5EF4-FFF2-40B4-BE49-F238E27FC236}">
                <a16:creationId xmlns:a16="http://schemas.microsoft.com/office/drawing/2014/main" id="{2FF43130-A114-5C88-8FBC-B2E3F87DB18F}"/>
              </a:ext>
            </a:extLst>
          </p:cNvPr>
          <p:cNvSpPr txBox="1"/>
          <p:nvPr/>
        </p:nvSpPr>
        <p:spPr>
          <a:xfrm>
            <a:off x="6163519" y="7084235"/>
            <a:ext cx="5937812" cy="461665"/>
          </a:xfrm>
          <a:prstGeom prst="rect">
            <a:avLst/>
          </a:prstGeom>
          <a:noFill/>
        </p:spPr>
        <p:txBody>
          <a:bodyPr wrap="square">
            <a:spAutoFit/>
          </a:bodyPr>
          <a:lstStyle/>
          <a:p>
            <a:r>
              <a:rPr lang="de-DE" sz="2400" i="1" dirty="0"/>
              <a:t>Sarkophag der Familie </a:t>
            </a:r>
            <a:r>
              <a:rPr lang="de-DE" sz="2400" i="1" dirty="0" err="1"/>
              <a:t>Sitjar</a:t>
            </a:r>
            <a:r>
              <a:rPr lang="de-DE" sz="2400" i="1" dirty="0"/>
              <a:t> am Südportal</a:t>
            </a:r>
            <a:endParaRPr lang="de-DE" sz="2400" dirty="0"/>
          </a:p>
        </p:txBody>
      </p:sp>
    </p:spTree>
    <p:extLst>
      <p:ext uri="{BB962C8B-B14F-4D97-AF65-F5344CB8AC3E}">
        <p14:creationId xmlns:p14="http://schemas.microsoft.com/office/powerpoint/2010/main" val="3895046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9A2E89-23E0-D73A-863E-D807BCC269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1592"/>
            <a:ext cx="11879263" cy="7898446"/>
          </a:xfrm>
          <a:prstGeom prst="rect">
            <a:avLst/>
          </a:prstGeom>
        </p:spPr>
      </p:pic>
      <p:pic>
        <p:nvPicPr>
          <p:cNvPr id="4" name="Grafik 3">
            <a:extLst>
              <a:ext uri="{FF2B5EF4-FFF2-40B4-BE49-F238E27FC236}">
                <a16:creationId xmlns:a16="http://schemas.microsoft.com/office/drawing/2014/main" id="{7B6D130C-22A9-DD8F-34D6-75B88BEAF1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1593"/>
            <a:ext cx="11879262" cy="7898445"/>
          </a:xfrm>
          <a:prstGeom prst="rect">
            <a:avLst/>
          </a:prstGeom>
        </p:spPr>
      </p:pic>
      <p:sp>
        <p:nvSpPr>
          <p:cNvPr id="2" name="Textfeld 1">
            <a:extLst>
              <a:ext uri="{FF2B5EF4-FFF2-40B4-BE49-F238E27FC236}">
                <a16:creationId xmlns:a16="http://schemas.microsoft.com/office/drawing/2014/main" id="{4618F6C5-5402-07B0-2128-F78D2F5608D4}"/>
              </a:ext>
            </a:extLst>
          </p:cNvPr>
          <p:cNvSpPr txBox="1"/>
          <p:nvPr/>
        </p:nvSpPr>
        <p:spPr>
          <a:xfrm>
            <a:off x="115744" y="66645"/>
            <a:ext cx="6794339" cy="7786747"/>
          </a:xfrm>
          <a:prstGeom prst="rect">
            <a:avLst/>
          </a:prstGeom>
          <a:solidFill>
            <a:schemeClr val="accent1">
              <a:lumMod val="40000"/>
              <a:lumOff val="60000"/>
            </a:schemeClr>
          </a:solidFill>
          <a:ln w="19050">
            <a:solidFill>
              <a:schemeClr val="tx1"/>
            </a:solidFill>
          </a:ln>
        </p:spPr>
        <p:txBody>
          <a:bodyPr wrap="square" rtlCol="0">
            <a:spAutoFit/>
          </a:bodyPr>
          <a:lstStyle/>
          <a:p>
            <a:r>
              <a:rPr lang="de-DE" sz="2000" b="1" i="1" dirty="0">
                <a:effectLst/>
              </a:rPr>
              <a:t>Die Kathedrale Santa Maria von Girona</a:t>
            </a:r>
            <a:r>
              <a:rPr lang="de-DE" sz="2000" i="1" dirty="0">
                <a:effectLst/>
              </a:rPr>
              <a:t> ist die Haupt- und Bischofskirche des Bistums Girona. Sie wurde auf den Grundmauern eines römischen Tempels erbaut.</a:t>
            </a:r>
            <a:br>
              <a:rPr lang="de-DE" sz="2000" i="1" dirty="0">
                <a:effectLst/>
              </a:rPr>
            </a:br>
            <a:r>
              <a:rPr lang="de-DE" sz="2000" i="1" dirty="0">
                <a:effectLst/>
              </a:rPr>
              <a:t>Prächtige Sarkophage mit christlichen Motiven aus dem 4. Jahrhundert lassen den Schluss zu, dass die tonangebenden Bürger der Stadt Girona bereits zu dieser Zeit zum Christentum übergetreten waren. Der römische Tempel selbst wurde erst im 5. Jahrhundert als christliche Kirche genutzt – bis dahin nutzte man den benachbarten Bau von </a:t>
            </a:r>
            <a:r>
              <a:rPr lang="de-DE" sz="2000" i="1" dirty="0" err="1">
                <a:effectLst/>
              </a:rPr>
              <a:t>Sant</a:t>
            </a:r>
            <a:r>
              <a:rPr lang="de-DE" sz="2000" i="1" dirty="0">
                <a:effectLst/>
              </a:rPr>
              <a:t> </a:t>
            </a:r>
            <a:r>
              <a:rPr lang="de-DE" sz="2000" i="1" dirty="0" err="1">
                <a:effectLst/>
              </a:rPr>
              <a:t>Filiu</a:t>
            </a:r>
            <a:r>
              <a:rPr lang="de-DE" sz="2000" i="1" dirty="0">
                <a:effectLst/>
              </a:rPr>
              <a:t>. </a:t>
            </a:r>
            <a:br>
              <a:rPr lang="de-DE" sz="2000" i="1" dirty="0">
                <a:effectLst/>
              </a:rPr>
            </a:br>
            <a:r>
              <a:rPr lang="de-DE" sz="2000" i="1" dirty="0">
                <a:effectLst/>
              </a:rPr>
              <a:t>Im Jahr 785 nahmen karolingische Truppen die Stadt von den Mauren ein. Der Legende nach eroberte Karl der Große selbst dank eines Wunders die Stadt: Ein Regen aus Blutstropfen und eine leuchtendes Kreuz trieben die Mauren in die Flucht. Karl habe als Dank für diese göttliche Unterstützung eine Kathedrale errichten lassen und diese der Jungfrau Maria geweiht. Diese Legende erklärt die Verehrung Karls des Großen in der Kathedrale von Girona, die selbst auch als Thron, Turm oder Statue Karls des Großen bezeichnet wird.</a:t>
            </a:r>
            <a:br>
              <a:rPr lang="de-DE" sz="2000" i="1" dirty="0">
                <a:effectLst/>
              </a:rPr>
            </a:br>
            <a:r>
              <a:rPr lang="de-DE" sz="2000" i="1" dirty="0">
                <a:effectLst/>
              </a:rPr>
              <a:t>Zu Beginn des 9. Jahrhunderts wurde der Tempel (wieder?) in eine christliche Kirche umfunktioniert und der Heiligen Maria geweiht. Der Baubeginn der neuen Kirche erfolgte im Jahr 1010. </a:t>
            </a:r>
            <a:r>
              <a:rPr lang="de-DE" sz="2000" i="1" dirty="0"/>
              <a:t>Aufgrund der stark wachsenden Bevölkerung wurde die Kirche in den nächsten Jahrhunderten erweitert. </a:t>
            </a:r>
            <a:r>
              <a:rPr lang="de-DE" sz="2000" i="1" dirty="0">
                <a:effectLst/>
              </a:rPr>
              <a:t>Ab 1577 konnte man den Bau zügiger fortsetzen und 1606 in einen einheitlichen Stil einer gotischen Kathedrale bringen.</a:t>
            </a:r>
          </a:p>
        </p:txBody>
      </p:sp>
    </p:spTree>
    <p:extLst>
      <p:ext uri="{BB962C8B-B14F-4D97-AF65-F5344CB8AC3E}">
        <p14:creationId xmlns:p14="http://schemas.microsoft.com/office/powerpoint/2010/main" val="14644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50000" decel="50000" fill="hold" nodeType="withEffect">
                                  <p:stCondLst>
                                    <p:cond delay="0"/>
                                  </p:stCondLst>
                                  <p:childTnLst>
                                    <p:animMotion origin="layout" path="M -3.18188E-6 -2.86631E-6 L 0.04771 0.00161 " pathEditMode="relative" rAng="0" ptsTypes="AA">
                                      <p:cBhvr>
                                        <p:cTn id="9" dur="2000" fill="hold"/>
                                        <p:tgtEl>
                                          <p:spTgt spid="4"/>
                                        </p:tgtEl>
                                        <p:attrNameLst>
                                          <p:attrName>ppt_x</p:attrName>
                                          <p:attrName>ppt_y</p:attrName>
                                        </p:attrNameLst>
                                      </p:cBhvr>
                                      <p:rCtr x="2379" y="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3C1C1FC-DD8F-82EA-D51D-3F49D29BB9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920038"/>
          </a:xfrm>
          <a:prstGeom prst="rect">
            <a:avLst/>
          </a:prstGeom>
        </p:spPr>
      </p:pic>
    </p:spTree>
    <p:extLst>
      <p:ext uri="{BB962C8B-B14F-4D97-AF65-F5344CB8AC3E}">
        <p14:creationId xmlns:p14="http://schemas.microsoft.com/office/powerpoint/2010/main" val="918008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E0D325-FF9D-8B10-C097-EE90945F42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13"/>
            <a:ext cx="11879263" cy="7918611"/>
          </a:xfrm>
          <a:prstGeom prst="rect">
            <a:avLst/>
          </a:prstGeom>
        </p:spPr>
      </p:pic>
    </p:spTree>
    <p:extLst>
      <p:ext uri="{BB962C8B-B14F-4D97-AF65-F5344CB8AC3E}">
        <p14:creationId xmlns:p14="http://schemas.microsoft.com/office/powerpoint/2010/main" val="51944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E4B301-5839-E5D4-44A5-1079113F9F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270391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62BA18A-C3E4-889F-0AF1-0FA989570A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3115879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4D0BF51-C2F8-7B49-0940-22E137AB7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1879264" cy="7922485"/>
          </a:xfrm>
          <a:prstGeom prst="rect">
            <a:avLst/>
          </a:prstGeom>
        </p:spPr>
      </p:pic>
    </p:spTree>
    <p:extLst>
      <p:ext uri="{BB962C8B-B14F-4D97-AF65-F5344CB8AC3E}">
        <p14:creationId xmlns:p14="http://schemas.microsoft.com/office/powerpoint/2010/main" val="2724420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9D0E426-5822-C44A-01E1-EBFD9D366D7C}"/>
              </a:ext>
            </a:extLst>
          </p:cNvPr>
          <p:cNvSpPr txBox="1"/>
          <p:nvPr/>
        </p:nvSpPr>
        <p:spPr>
          <a:xfrm>
            <a:off x="10012535" y="5994532"/>
            <a:ext cx="1550574" cy="1631216"/>
          </a:xfrm>
          <a:prstGeom prst="rect">
            <a:avLst/>
          </a:prstGeom>
          <a:noFill/>
        </p:spPr>
        <p:txBody>
          <a:bodyPr wrap="square" rtlCol="0">
            <a:spAutoFit/>
          </a:bodyPr>
          <a:lstStyle/>
          <a:p>
            <a:r>
              <a:rPr lang="de-DE" sz="2000" i="1" dirty="0"/>
              <a:t>Die Schöpfung und der Baum der Erkenntnis</a:t>
            </a:r>
          </a:p>
        </p:txBody>
      </p:sp>
      <p:sp>
        <p:nvSpPr>
          <p:cNvPr id="5" name="Textfeld 4">
            <a:extLst>
              <a:ext uri="{FF2B5EF4-FFF2-40B4-BE49-F238E27FC236}">
                <a16:creationId xmlns:a16="http://schemas.microsoft.com/office/drawing/2014/main" id="{FB2E66AB-E267-27A6-7A33-1869B94BE55C}"/>
              </a:ext>
            </a:extLst>
          </p:cNvPr>
          <p:cNvSpPr txBox="1"/>
          <p:nvPr/>
        </p:nvSpPr>
        <p:spPr>
          <a:xfrm>
            <a:off x="248060" y="493558"/>
            <a:ext cx="1679053" cy="1569660"/>
          </a:xfrm>
          <a:prstGeom prst="rect">
            <a:avLst/>
          </a:prstGeom>
          <a:noFill/>
        </p:spPr>
        <p:txBody>
          <a:bodyPr wrap="square" rtlCol="0">
            <a:spAutoFit/>
          </a:bodyPr>
          <a:lstStyle/>
          <a:p>
            <a:r>
              <a:rPr lang="de-DE" sz="2400" i="1" dirty="0"/>
              <a:t>Im Kreuzgang der Kathedrale</a:t>
            </a:r>
          </a:p>
        </p:txBody>
      </p:sp>
      <p:sp>
        <p:nvSpPr>
          <p:cNvPr id="7" name="Textfeld 6">
            <a:extLst>
              <a:ext uri="{FF2B5EF4-FFF2-40B4-BE49-F238E27FC236}">
                <a16:creationId xmlns:a16="http://schemas.microsoft.com/office/drawing/2014/main" id="{742FFFF6-A6E9-E0EE-C567-1D40155F15C0}"/>
              </a:ext>
            </a:extLst>
          </p:cNvPr>
          <p:cNvSpPr txBox="1"/>
          <p:nvPr/>
        </p:nvSpPr>
        <p:spPr>
          <a:xfrm>
            <a:off x="347241" y="2657675"/>
            <a:ext cx="1579872" cy="707886"/>
          </a:xfrm>
          <a:prstGeom prst="rect">
            <a:avLst/>
          </a:prstGeom>
          <a:noFill/>
        </p:spPr>
        <p:txBody>
          <a:bodyPr wrap="square" rtlCol="0">
            <a:spAutoFit/>
          </a:bodyPr>
          <a:lstStyle/>
          <a:p>
            <a:r>
              <a:rPr lang="de-DE" sz="2000" i="1" dirty="0"/>
              <a:t>Jakob und seine Brüder</a:t>
            </a:r>
          </a:p>
        </p:txBody>
      </p:sp>
      <p:pic>
        <p:nvPicPr>
          <p:cNvPr id="8" name="Grafik 7">
            <a:extLst>
              <a:ext uri="{FF2B5EF4-FFF2-40B4-BE49-F238E27FC236}">
                <a16:creationId xmlns:a16="http://schemas.microsoft.com/office/drawing/2014/main" id="{050B1EF0-9396-1ECF-8CD1-39EB6AB739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63638" y="294289"/>
            <a:ext cx="9168384" cy="353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3481E7FF-A422-3BD5-0AE9-6C5AFB6B8C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143" y="3960018"/>
            <a:ext cx="9168384" cy="3831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295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D27828-DEE2-4BD3-8648-01DDD1BEC2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6851" y="3985766"/>
            <a:ext cx="5589879" cy="3768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6E75D266-6DD3-C4C2-B95C-9E891C3365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287" y="187702"/>
            <a:ext cx="7298703" cy="3587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08649F9C-23F9-4638-D338-8C8D7F2010A1}"/>
              </a:ext>
            </a:extLst>
          </p:cNvPr>
          <p:cNvSpPr txBox="1"/>
          <p:nvPr/>
        </p:nvSpPr>
        <p:spPr>
          <a:xfrm>
            <a:off x="1193289" y="486137"/>
            <a:ext cx="1480855" cy="400110"/>
          </a:xfrm>
          <a:prstGeom prst="rect">
            <a:avLst/>
          </a:prstGeom>
          <a:noFill/>
        </p:spPr>
        <p:txBody>
          <a:bodyPr wrap="square" rtlCol="0">
            <a:spAutoFit/>
          </a:bodyPr>
          <a:lstStyle/>
          <a:p>
            <a:r>
              <a:rPr lang="de-DE" sz="2000" i="1" dirty="0"/>
              <a:t>Arche Noah</a:t>
            </a:r>
          </a:p>
        </p:txBody>
      </p:sp>
      <p:sp>
        <p:nvSpPr>
          <p:cNvPr id="4" name="Textfeld 3">
            <a:extLst>
              <a:ext uri="{FF2B5EF4-FFF2-40B4-BE49-F238E27FC236}">
                <a16:creationId xmlns:a16="http://schemas.microsoft.com/office/drawing/2014/main" id="{E2EA5ABE-D650-6013-E0B5-59F5CDE4D4C7}"/>
              </a:ext>
            </a:extLst>
          </p:cNvPr>
          <p:cNvSpPr txBox="1"/>
          <p:nvPr/>
        </p:nvSpPr>
        <p:spPr>
          <a:xfrm>
            <a:off x="10362091" y="3406021"/>
            <a:ext cx="1351396" cy="400110"/>
          </a:xfrm>
          <a:prstGeom prst="rect">
            <a:avLst/>
          </a:prstGeom>
          <a:noFill/>
        </p:spPr>
        <p:txBody>
          <a:bodyPr wrap="none" rtlCol="0">
            <a:spAutoFit/>
          </a:bodyPr>
          <a:lstStyle/>
          <a:p>
            <a:r>
              <a:rPr lang="de-DE" sz="2000" i="1" dirty="0"/>
              <a:t>Steinmetze</a:t>
            </a:r>
          </a:p>
        </p:txBody>
      </p:sp>
      <p:pic>
        <p:nvPicPr>
          <p:cNvPr id="7" name="Grafik 6">
            <a:extLst>
              <a:ext uri="{FF2B5EF4-FFF2-40B4-BE49-F238E27FC236}">
                <a16:creationId xmlns:a16="http://schemas.microsoft.com/office/drawing/2014/main" id="{38FB3790-0485-01D6-5721-4253BC6DA6E0}"/>
              </a:ext>
            </a:extLst>
          </p:cNvPr>
          <p:cNvPicPr>
            <a:picLocks noChangeAspect="1"/>
          </p:cNvPicPr>
          <p:nvPr/>
        </p:nvPicPr>
        <p:blipFill>
          <a:blip r:embed="rId4"/>
          <a:stretch>
            <a:fillRect/>
          </a:stretch>
        </p:blipFill>
        <p:spPr>
          <a:xfrm>
            <a:off x="375845" y="3985766"/>
            <a:ext cx="5563786" cy="3768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feld 7">
            <a:extLst>
              <a:ext uri="{FF2B5EF4-FFF2-40B4-BE49-F238E27FC236}">
                <a16:creationId xmlns:a16="http://schemas.microsoft.com/office/drawing/2014/main" id="{BB74656A-15E9-43E6-BC01-3F44A1546ABA}"/>
              </a:ext>
            </a:extLst>
          </p:cNvPr>
          <p:cNvSpPr txBox="1"/>
          <p:nvPr/>
        </p:nvSpPr>
        <p:spPr>
          <a:xfrm>
            <a:off x="493706" y="3406021"/>
            <a:ext cx="1605696" cy="400110"/>
          </a:xfrm>
          <a:prstGeom prst="rect">
            <a:avLst/>
          </a:prstGeom>
          <a:noFill/>
        </p:spPr>
        <p:txBody>
          <a:bodyPr wrap="none" rtlCol="0">
            <a:spAutoFit/>
          </a:bodyPr>
          <a:lstStyle/>
          <a:p>
            <a:r>
              <a:rPr lang="de-DE" sz="2000" i="1" dirty="0" err="1"/>
              <a:t>Kain</a:t>
            </a:r>
            <a:r>
              <a:rPr lang="de-DE" sz="2000" i="1" dirty="0"/>
              <a:t> und Abel</a:t>
            </a:r>
          </a:p>
        </p:txBody>
      </p:sp>
    </p:spTree>
    <p:extLst>
      <p:ext uri="{BB962C8B-B14F-4D97-AF65-F5344CB8AC3E}">
        <p14:creationId xmlns:p14="http://schemas.microsoft.com/office/powerpoint/2010/main" val="417980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7DB3BE4-D00A-A156-E5A3-59D6A9221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20951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0BFB98E-2548-19E1-543E-B3CC02F047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6275" y="96439"/>
            <a:ext cx="9198429" cy="7727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96ADD2E8-46CA-CD89-C7F5-1261871C9256}"/>
              </a:ext>
            </a:extLst>
          </p:cNvPr>
          <p:cNvSpPr txBox="1"/>
          <p:nvPr/>
        </p:nvSpPr>
        <p:spPr>
          <a:xfrm>
            <a:off x="9705370" y="6546012"/>
            <a:ext cx="2058145" cy="954107"/>
          </a:xfrm>
          <a:prstGeom prst="rect">
            <a:avLst/>
          </a:prstGeom>
          <a:noFill/>
        </p:spPr>
        <p:txBody>
          <a:bodyPr wrap="square">
            <a:spAutoFit/>
          </a:bodyPr>
          <a:lstStyle/>
          <a:p>
            <a:r>
              <a:rPr lang="de-DE" sz="2800" i="1" dirty="0">
                <a:effectLst/>
              </a:rPr>
              <a:t>Schöpfungs-teppich</a:t>
            </a:r>
            <a:endParaRPr lang="de-DE" sz="2800" dirty="0"/>
          </a:p>
        </p:txBody>
      </p:sp>
    </p:spTree>
    <p:extLst>
      <p:ext uri="{BB962C8B-B14F-4D97-AF65-F5344CB8AC3E}">
        <p14:creationId xmlns:p14="http://schemas.microsoft.com/office/powerpoint/2010/main" val="400264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0BFB98E-2548-19E1-543E-B3CC02F047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1003" y="172770"/>
            <a:ext cx="5898223" cy="4954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73E4DB92-249B-B71F-DAA9-2B1008044201}"/>
              </a:ext>
            </a:extLst>
          </p:cNvPr>
          <p:cNvSpPr txBox="1"/>
          <p:nvPr/>
        </p:nvSpPr>
        <p:spPr>
          <a:xfrm>
            <a:off x="142715" y="172770"/>
            <a:ext cx="5379199" cy="7171194"/>
          </a:xfrm>
          <a:prstGeom prst="rect">
            <a:avLst/>
          </a:prstGeom>
          <a:solidFill>
            <a:schemeClr val="accent1">
              <a:lumMod val="40000"/>
              <a:lumOff val="60000"/>
            </a:schemeClr>
          </a:solidFill>
          <a:ln w="15875">
            <a:solidFill>
              <a:schemeClr val="bg1"/>
            </a:solidFill>
          </a:ln>
        </p:spPr>
        <p:txBody>
          <a:bodyPr wrap="square" rtlCol="0">
            <a:spAutoFit/>
          </a:bodyPr>
          <a:lstStyle/>
          <a:p>
            <a:r>
              <a:rPr lang="de-DE" sz="2000" i="1" dirty="0">
                <a:effectLst/>
              </a:rPr>
              <a:t>Der 4,15m x3,65m messende </a:t>
            </a:r>
            <a:r>
              <a:rPr lang="de-DE" sz="2000" b="1" i="1" dirty="0" err="1">
                <a:effectLst/>
              </a:rPr>
              <a:t>Tapís</a:t>
            </a:r>
            <a:r>
              <a:rPr lang="de-DE" sz="2000" b="1" i="1" dirty="0">
                <a:effectLst/>
              </a:rPr>
              <a:t> de la </a:t>
            </a:r>
            <a:r>
              <a:rPr lang="de-DE" sz="2000" b="1" i="1" dirty="0" err="1">
                <a:effectLst/>
              </a:rPr>
              <a:t>creació</a:t>
            </a:r>
            <a:r>
              <a:rPr lang="de-DE" sz="2000" b="1" i="1" dirty="0">
                <a:effectLst/>
              </a:rPr>
              <a:t> („Schöpfungsteppich“)</a:t>
            </a:r>
            <a:r>
              <a:rPr lang="de-DE" sz="2000" i="1" dirty="0">
                <a:effectLst/>
              </a:rPr>
              <a:t> ist um die Wende des 11. Jahrhunderts sehr wahrscheinlich in Girona entstanden. Er zeigt farbige Seidenstickerei auf Leinwand. </a:t>
            </a:r>
            <a:br>
              <a:rPr lang="de-DE" sz="2000" i="1" dirty="0">
                <a:effectLst/>
              </a:rPr>
            </a:br>
            <a:r>
              <a:rPr lang="de-DE" sz="2000" i="1" dirty="0">
                <a:effectLst/>
              </a:rPr>
              <a:t>Im Mittelpunkt steht Christus als Pantokrator und Schöpfergott. Von diesem zentralen Medaillon strahlen die acht Sektoren des äußeren Kreises aus, die vor allem in ihrem unteren Teil mit einer Fülle von Details die Geschöpfe der Luft und des Meeres, die Erschaffung Evas aus der Rippe Adams und die Szene schildert, in der Adam den Tieren ihren Namen verleiht.</a:t>
            </a:r>
          </a:p>
          <a:p>
            <a:r>
              <a:rPr lang="de-DE" sz="2000" i="1" dirty="0">
                <a:effectLst/>
              </a:rPr>
              <a:t>Außerhalb dieser bildlich vergegenwärtigten, nach innen wie nach außen durch Spruchbänder mit Zitaten aus der Genesis umwundenen Kosmogonie vermitteln die symbolischen Gestalten der vier Winde den Übergang vom Kreis zum Rechteck, das seinerseits außen durch eine Reihe kleinerer, fast quadratischer Bildfelder mit liebenswürdigen Darstellungen der Monate, der Jahreszeiten und (in der Mitte des oberen Streifens) des Jahres abgeschlossen wird. </a:t>
            </a:r>
            <a:endParaRPr lang="de-DE" sz="2000" i="1" dirty="0"/>
          </a:p>
        </p:txBody>
      </p:sp>
      <p:sp>
        <p:nvSpPr>
          <p:cNvPr id="5" name="Textfeld 4">
            <a:extLst>
              <a:ext uri="{FF2B5EF4-FFF2-40B4-BE49-F238E27FC236}">
                <a16:creationId xmlns:a16="http://schemas.microsoft.com/office/drawing/2014/main" id="{3B311001-8918-9F82-5EB9-718FC9D554B2}"/>
              </a:ext>
            </a:extLst>
          </p:cNvPr>
          <p:cNvSpPr txBox="1"/>
          <p:nvPr/>
        </p:nvSpPr>
        <p:spPr>
          <a:xfrm>
            <a:off x="5665494" y="5269524"/>
            <a:ext cx="6087312" cy="2554545"/>
          </a:xfrm>
          <a:prstGeom prst="rect">
            <a:avLst/>
          </a:prstGeom>
          <a:noFill/>
          <a:ln>
            <a:solidFill>
              <a:schemeClr val="bg1"/>
            </a:solidFill>
          </a:ln>
        </p:spPr>
        <p:txBody>
          <a:bodyPr wrap="square" rtlCol="0">
            <a:spAutoFit/>
          </a:bodyPr>
          <a:lstStyle/>
          <a:p>
            <a:r>
              <a:rPr lang="de-DE" sz="2000" i="1" dirty="0">
                <a:effectLst/>
              </a:rPr>
              <a:t>Schließlich ist der unterste, nur fragmentarisch erhaltene Bildzyklus, durch den kräftig-roten Untergrund von den ansonsten vorherrschenden Pastelltönen abgehoben, der Auffindung des Heiligen Kreuzes durch die Kaiserin Helena in Jerusalem gewidmet.</a:t>
            </a:r>
          </a:p>
          <a:p>
            <a:r>
              <a:rPr lang="de-DE" sz="2000" i="1" dirty="0">
                <a:effectLst/>
              </a:rPr>
              <a:t>Die Gestaltung des Teppichs geht von christlich adaptierten Vorbildern aus, vor allem von Mosaiken aus der spätrömischen Zeit.</a:t>
            </a:r>
            <a:endParaRPr lang="de-DE" sz="2000" dirty="0"/>
          </a:p>
        </p:txBody>
      </p:sp>
    </p:spTree>
    <p:extLst>
      <p:ext uri="{BB962C8B-B14F-4D97-AF65-F5344CB8AC3E}">
        <p14:creationId xmlns:p14="http://schemas.microsoft.com/office/powerpoint/2010/main" val="1599259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F183B9A-CB0D-16F8-C548-7F64A5BB91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8465" y="261707"/>
            <a:ext cx="6129927" cy="4090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a:extLst>
              <a:ext uri="{FF2B5EF4-FFF2-40B4-BE49-F238E27FC236}">
                <a16:creationId xmlns:a16="http://schemas.microsoft.com/office/drawing/2014/main" id="{E5FEB4D4-2165-DC31-999C-74F40D482C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871" y="261707"/>
            <a:ext cx="4938922" cy="3361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a:extLst>
              <a:ext uri="{FF2B5EF4-FFF2-40B4-BE49-F238E27FC236}">
                <a16:creationId xmlns:a16="http://schemas.microsoft.com/office/drawing/2014/main" id="{89687960-B49A-4423-09F5-A718E0592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877" y="3859789"/>
            <a:ext cx="5558385" cy="3798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C650572F-17A8-B057-2039-47143EAF50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8511" y="4630979"/>
            <a:ext cx="4587283" cy="3121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3710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20FF1DB-FF4B-E7A6-44FB-54DC7730F0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1879263" cy="7964709"/>
          </a:xfrm>
          <a:prstGeom prst="rect">
            <a:avLst/>
          </a:prstGeom>
        </p:spPr>
      </p:pic>
    </p:spTree>
    <p:extLst>
      <p:ext uri="{BB962C8B-B14F-4D97-AF65-F5344CB8AC3E}">
        <p14:creationId xmlns:p14="http://schemas.microsoft.com/office/powerpoint/2010/main" val="3923242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F1D99A-7935-9449-9C57-ACFF26D6DF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1879263" cy="7939941"/>
          </a:xfrm>
          <a:prstGeom prst="rect">
            <a:avLst/>
          </a:prstGeom>
        </p:spPr>
      </p:pic>
    </p:spTree>
    <p:extLst>
      <p:ext uri="{BB962C8B-B14F-4D97-AF65-F5344CB8AC3E}">
        <p14:creationId xmlns:p14="http://schemas.microsoft.com/office/powerpoint/2010/main" val="2593575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120954-BA78-A82A-0CF8-A4A41AD5AB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2611" y="1088442"/>
            <a:ext cx="6065639" cy="4093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C96077B0-5D2B-2EEA-D463-FCBC8F2A1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013" y="373057"/>
            <a:ext cx="4828853" cy="7173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2275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9A38151-7B9A-0873-F085-F015EA8D5B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583728" y="1568289"/>
            <a:ext cx="7194324" cy="4783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56E425A3-1687-180D-501E-466F65B6E3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14562" y="1568289"/>
            <a:ext cx="7194323" cy="4783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1817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EDAB2D-00F1-87FF-8E82-ABF5C71942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757864" y="1612838"/>
            <a:ext cx="7060322" cy="4694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E5A1C7B3-B34A-F63C-4A20-4BE6639AE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0821" y="1612839"/>
            <a:ext cx="7060321" cy="4694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0602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6AE5F6-C858-46C3-F33B-85267AD16C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60295" y="1407180"/>
            <a:ext cx="6985943" cy="4644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a:extLst>
              <a:ext uri="{FF2B5EF4-FFF2-40B4-BE49-F238E27FC236}">
                <a16:creationId xmlns:a16="http://schemas.microsoft.com/office/drawing/2014/main" id="{D253DE78-9D61-0028-AD51-E48AEF824267}"/>
              </a:ext>
            </a:extLst>
          </p:cNvPr>
          <p:cNvSpPr txBox="1"/>
          <p:nvPr/>
        </p:nvSpPr>
        <p:spPr>
          <a:xfrm>
            <a:off x="5333772" y="626359"/>
            <a:ext cx="6135269" cy="5847755"/>
          </a:xfrm>
          <a:prstGeom prst="rect">
            <a:avLst/>
          </a:prstGeom>
          <a:noFill/>
        </p:spPr>
        <p:txBody>
          <a:bodyPr wrap="square" rtlCol="0">
            <a:spAutoFit/>
          </a:bodyPr>
          <a:lstStyle/>
          <a:p>
            <a:r>
              <a:rPr lang="de-DE" sz="2200" i="1" dirty="0"/>
              <a:t>Ursprünglich wurde die romanische Steinskulptur in Gerona gefunden und stammt aus dem 11. Jahrhundert. Später erhielt die Skulptur den Namen </a:t>
            </a:r>
            <a:r>
              <a:rPr lang="de-DE" sz="2200" b="1" i="1" dirty="0"/>
              <a:t>«Löwin»</a:t>
            </a:r>
            <a:r>
              <a:rPr lang="de-DE" sz="2200" i="1" dirty="0"/>
              <a:t>. Derzeit befindet sich das Original der Löwin im Kunstmuseum von Girona, während sich unter freiem Himmel eine Kopie der Löwin befindet.</a:t>
            </a:r>
            <a:br>
              <a:rPr lang="de-DE" sz="2200" i="1" dirty="0"/>
            </a:br>
            <a:r>
              <a:rPr lang="de-DE" sz="2200" i="1" dirty="0"/>
              <a:t>Zum Hinterteil der Löwin führen Stufen, um dieses  bequemer zu küssen, da es heißt, man sei kein guter Bürger von Girona, wenn man nicht das Hinterteil Löwin geküsst habe. </a:t>
            </a:r>
          </a:p>
          <a:p>
            <a:r>
              <a:rPr lang="de-DE" sz="2200" i="1" dirty="0"/>
              <a:t>Man küsst die Löwin auch, um glückliche und häufige Reisen zu machen und um wieder nach Girona und Katalonien zurückzukehren und sich  gleichzeitig einen geheimen Wunsch zu erfüllen.</a:t>
            </a:r>
          </a:p>
          <a:p>
            <a:endParaRPr lang="de-DE" sz="2200" i="1" dirty="0"/>
          </a:p>
          <a:p>
            <a:r>
              <a:rPr lang="de-DE" sz="2200" i="1" dirty="0"/>
              <a:t>Das habe ich alles erst nach der </a:t>
            </a:r>
            <a:r>
              <a:rPr lang="de-DE" sz="2200" i="1" dirty="0" err="1"/>
              <a:t>Reíse</a:t>
            </a:r>
            <a:r>
              <a:rPr lang="de-DE" sz="2200" i="1" dirty="0"/>
              <a:t> erfahren – wenn ich all das vorher gewusst hätte ….</a:t>
            </a:r>
          </a:p>
        </p:txBody>
      </p:sp>
      <p:sp>
        <p:nvSpPr>
          <p:cNvPr id="2" name="Textfeld 1">
            <a:extLst>
              <a:ext uri="{FF2B5EF4-FFF2-40B4-BE49-F238E27FC236}">
                <a16:creationId xmlns:a16="http://schemas.microsoft.com/office/drawing/2014/main" id="{CF38982E-F42A-B2D9-0F29-8E3EAEAF7727}"/>
              </a:ext>
            </a:extLst>
          </p:cNvPr>
          <p:cNvSpPr txBox="1"/>
          <p:nvPr/>
        </p:nvSpPr>
        <p:spPr>
          <a:xfrm>
            <a:off x="605645" y="7422058"/>
            <a:ext cx="6135269" cy="369332"/>
          </a:xfrm>
          <a:prstGeom prst="rect">
            <a:avLst/>
          </a:prstGeom>
          <a:noFill/>
        </p:spPr>
        <p:txBody>
          <a:bodyPr wrap="none" rtlCol="0">
            <a:spAutoFit/>
          </a:bodyPr>
          <a:lstStyle/>
          <a:p>
            <a:r>
              <a:rPr lang="de-DE" i="1" dirty="0"/>
              <a:t>Die L</a:t>
            </a:r>
            <a:r>
              <a:rPr lang="de-DE" sz="1800" i="1" dirty="0"/>
              <a:t>öwin von Girona auf einer Säule auf der </a:t>
            </a:r>
            <a:r>
              <a:rPr lang="de-DE" sz="1800" i="1" dirty="0" err="1"/>
              <a:t>Plaça</a:t>
            </a:r>
            <a:r>
              <a:rPr lang="de-DE" sz="1800" i="1" dirty="0"/>
              <a:t> de </a:t>
            </a:r>
            <a:r>
              <a:rPr lang="de-DE" sz="1800" i="1" dirty="0" err="1"/>
              <a:t>Sant</a:t>
            </a:r>
            <a:r>
              <a:rPr lang="de-DE" sz="1800" i="1" dirty="0"/>
              <a:t> Feliu</a:t>
            </a:r>
            <a:endParaRPr lang="de-DE" dirty="0"/>
          </a:p>
        </p:txBody>
      </p:sp>
    </p:spTree>
    <p:extLst>
      <p:ext uri="{BB962C8B-B14F-4D97-AF65-F5344CB8AC3E}">
        <p14:creationId xmlns:p14="http://schemas.microsoft.com/office/powerpoint/2010/main" val="475072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9EF36B-B075-6FC5-855C-7471ADF504EE}"/>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4950287" y="1712803"/>
            <a:ext cx="7168921" cy="4766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Grafik 3">
            <a:extLst>
              <a:ext uri="{FF2B5EF4-FFF2-40B4-BE49-F238E27FC236}">
                <a16:creationId xmlns:a16="http://schemas.microsoft.com/office/drawing/2014/main" id="{6FC42B29-2485-FCBD-B128-83DD1FD480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5059" y="1658433"/>
            <a:ext cx="7234235" cy="4809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988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D54C36-323E-6C27-3F26-3221C70E708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613060" y="228510"/>
            <a:ext cx="5060518" cy="7463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5F6E4EB7-8CEE-4E58-5908-4969D310F6D5}"/>
              </a:ext>
            </a:extLst>
          </p:cNvPr>
          <p:cNvSpPr txBox="1"/>
          <p:nvPr/>
        </p:nvSpPr>
        <p:spPr>
          <a:xfrm>
            <a:off x="6239172" y="4488128"/>
            <a:ext cx="4793566" cy="2677656"/>
          </a:xfrm>
          <a:prstGeom prst="rect">
            <a:avLst/>
          </a:prstGeom>
          <a:noFill/>
        </p:spPr>
        <p:txBody>
          <a:bodyPr wrap="square" rtlCol="0">
            <a:spAutoFit/>
          </a:bodyPr>
          <a:lstStyle/>
          <a:p>
            <a:r>
              <a:rPr lang="de-DE" sz="2400" i="1" dirty="0"/>
              <a:t>Girona wurde von den Iberern gegründet, war dann römisch.</a:t>
            </a:r>
            <a:br>
              <a:rPr lang="de-DE" sz="2400" i="1" dirty="0"/>
            </a:br>
            <a:r>
              <a:rPr lang="de-DE" sz="2400" i="1" dirty="0"/>
              <a:t>Kurzes maurisches Intermezzo ab 793 durch den Kalifen von Sevilla, Rückeroberung 878 durch Karl den Großen. </a:t>
            </a:r>
          </a:p>
          <a:p>
            <a:r>
              <a:rPr lang="de-DE" sz="2400" i="1" dirty="0"/>
              <a:t>Ab dem 12. </a:t>
            </a:r>
            <a:r>
              <a:rPr lang="de-DE" sz="2400" i="1" dirty="0" err="1"/>
              <a:t>Jh</a:t>
            </a:r>
            <a:r>
              <a:rPr lang="de-DE" sz="2400" i="1" dirty="0"/>
              <a:t> Stadtrechte</a:t>
            </a:r>
          </a:p>
        </p:txBody>
      </p:sp>
      <p:pic>
        <p:nvPicPr>
          <p:cNvPr id="6" name="Grafik 5">
            <a:extLst>
              <a:ext uri="{FF2B5EF4-FFF2-40B4-BE49-F238E27FC236}">
                <a16:creationId xmlns:a16="http://schemas.microsoft.com/office/drawing/2014/main" id="{81660AFC-B8D0-0CF6-E1EA-2785830CCD1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119702">
            <a:off x="8969775" y="465320"/>
            <a:ext cx="2025331" cy="3317968"/>
          </a:xfrm>
          <a:prstGeom prst="rect">
            <a:avLst/>
          </a:prstGeom>
        </p:spPr>
      </p:pic>
    </p:spTree>
    <p:extLst>
      <p:ext uri="{BB962C8B-B14F-4D97-AF65-F5344CB8AC3E}">
        <p14:creationId xmlns:p14="http://schemas.microsoft.com/office/powerpoint/2010/main" val="92701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E207FF-2755-5B06-8C38-FF2664DE68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648721" y="1618282"/>
            <a:ext cx="7043945" cy="468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C7A38DD3-864E-0FC8-98D9-C2ACDDA6A3A6}"/>
              </a:ext>
            </a:extLst>
          </p:cNvPr>
          <p:cNvSpPr txBox="1"/>
          <p:nvPr/>
        </p:nvSpPr>
        <p:spPr>
          <a:xfrm>
            <a:off x="442052" y="310798"/>
            <a:ext cx="4442464" cy="7171194"/>
          </a:xfrm>
          <a:prstGeom prst="rect">
            <a:avLst/>
          </a:prstGeom>
          <a:noFill/>
        </p:spPr>
        <p:txBody>
          <a:bodyPr wrap="square">
            <a:spAutoFit/>
          </a:bodyPr>
          <a:lstStyle/>
          <a:p>
            <a:r>
              <a:rPr lang="de-DE" sz="2000" i="1" dirty="0">
                <a:effectLst/>
              </a:rPr>
              <a:t>Die </a:t>
            </a:r>
            <a:r>
              <a:rPr lang="de-DE" sz="2000" b="1" i="1" dirty="0">
                <a:effectLst/>
              </a:rPr>
              <a:t>Arabischen Bäder </a:t>
            </a:r>
            <a:r>
              <a:rPr lang="de-DE" sz="2000" i="1" dirty="0">
                <a:effectLst/>
              </a:rPr>
              <a:t>sind ein Nachbau nordafrikanischer Badeanlagen, wie man sie an vielen Orten im Mittelmeerraum findet. Sie nehmen eine arabische Tradition auf, was der Anlage im 19. Jahrhundert im Volksmund den Namen „Arabische Bäder“ eingebracht hat. Die romanische Badeanlage in Girona wurde im Jahr 1294 an Stelle eines entsprechenden Vorgängerbaues aus dem späten 12. Jahrhundert für die christlichen Bewohner der Stadt Girona errichtet. Sie besteht aus vier Funktionsräumen. Es scheint so, dass der Badebetrieb zu Ende des 14. Jahrhunderts mit dem Übergang der Anlage in Privatbesitz eingestellt wurde. 1618 wurde das Anwesen von Kapuzinern des Kloster </a:t>
            </a:r>
            <a:r>
              <a:rPr lang="de-DE" sz="2000" i="1" dirty="0" err="1">
                <a:effectLst/>
              </a:rPr>
              <a:t>Anunciació</a:t>
            </a:r>
            <a:r>
              <a:rPr lang="de-DE" sz="2000" i="1" dirty="0">
                <a:effectLst/>
              </a:rPr>
              <a:t> übernommen. Sie bauten es zu einem geschlossenen Konvent um. Die eigentliche Badeanlage wurde in dieser Zeit als Küche und Waschhaus zweckentfremdet. </a:t>
            </a:r>
            <a:endParaRPr lang="de-DE" sz="2000" i="1" dirty="0"/>
          </a:p>
        </p:txBody>
      </p:sp>
    </p:spTree>
    <p:extLst>
      <p:ext uri="{BB962C8B-B14F-4D97-AF65-F5344CB8AC3E}">
        <p14:creationId xmlns:p14="http://schemas.microsoft.com/office/powerpoint/2010/main" val="3500487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79D0649-0E2F-2AB9-D796-6F395CB81B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592113" y="2104156"/>
            <a:ext cx="5239977" cy="3484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1774959D-4BC1-D439-C5A6-3499CE561B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135031" y="2104152"/>
            <a:ext cx="5239982" cy="3484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Grafik 8">
            <a:extLst>
              <a:ext uri="{FF2B5EF4-FFF2-40B4-BE49-F238E27FC236}">
                <a16:creationId xmlns:a16="http://schemas.microsoft.com/office/drawing/2014/main" id="{C59C516F-D0C2-7724-75DC-C4A7B2584B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3319641" y="2104157"/>
            <a:ext cx="5239980" cy="3484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7562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34AEC6-F023-F7CF-5FDB-1C35EF9445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195442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749D386-AF20-557C-7897-793A3DE48F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3416459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BEEBFF-A5D9-57EE-45EE-60D1D59E1B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1911737" cy="7920038"/>
          </a:xfrm>
          <a:prstGeom prst="rect">
            <a:avLst/>
          </a:prstGeom>
        </p:spPr>
      </p:pic>
      <p:sp>
        <p:nvSpPr>
          <p:cNvPr id="2" name="Textfeld 1">
            <a:extLst>
              <a:ext uri="{FF2B5EF4-FFF2-40B4-BE49-F238E27FC236}">
                <a16:creationId xmlns:a16="http://schemas.microsoft.com/office/drawing/2014/main" id="{74173739-0BF9-649F-C457-38A6998C19EC}"/>
              </a:ext>
            </a:extLst>
          </p:cNvPr>
          <p:cNvSpPr txBox="1"/>
          <p:nvPr/>
        </p:nvSpPr>
        <p:spPr>
          <a:xfrm>
            <a:off x="514495" y="7026845"/>
            <a:ext cx="3018455" cy="523220"/>
          </a:xfrm>
          <a:prstGeom prst="rect">
            <a:avLst/>
          </a:prstGeom>
          <a:solidFill>
            <a:schemeClr val="accent1">
              <a:lumMod val="40000"/>
              <a:lumOff val="60000"/>
            </a:schemeClr>
          </a:solidFill>
        </p:spPr>
        <p:txBody>
          <a:bodyPr wrap="none" rtlCol="0">
            <a:spAutoFit/>
          </a:bodyPr>
          <a:lstStyle/>
          <a:p>
            <a:r>
              <a:rPr lang="de-DE" sz="2800" i="1" dirty="0"/>
              <a:t>An der Stadtmauer</a:t>
            </a:r>
          </a:p>
        </p:txBody>
      </p:sp>
    </p:spTree>
    <p:extLst>
      <p:ext uri="{BB962C8B-B14F-4D97-AF65-F5344CB8AC3E}">
        <p14:creationId xmlns:p14="http://schemas.microsoft.com/office/powerpoint/2010/main" val="164985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9AEEC7A-0CBE-DAA8-60BF-E2E6B8EE63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3954219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10B0284-1390-952A-FB83-C2F8B9C92BF2}"/>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0"/>
            <a:ext cx="11911737" cy="7920038"/>
          </a:xfrm>
          <a:prstGeom prst="rect">
            <a:avLst/>
          </a:prstGeom>
        </p:spPr>
      </p:pic>
      <p:sp>
        <p:nvSpPr>
          <p:cNvPr id="2" name="Textfeld 1">
            <a:extLst>
              <a:ext uri="{FF2B5EF4-FFF2-40B4-BE49-F238E27FC236}">
                <a16:creationId xmlns:a16="http://schemas.microsoft.com/office/drawing/2014/main" id="{3DDB3E2F-A7EF-5F49-F32F-1BA4D9960BBB}"/>
              </a:ext>
            </a:extLst>
          </p:cNvPr>
          <p:cNvSpPr txBox="1"/>
          <p:nvPr/>
        </p:nvSpPr>
        <p:spPr>
          <a:xfrm>
            <a:off x="542275" y="7142448"/>
            <a:ext cx="3348865" cy="523220"/>
          </a:xfrm>
          <a:prstGeom prst="rect">
            <a:avLst/>
          </a:prstGeom>
          <a:solidFill>
            <a:schemeClr val="accent1">
              <a:lumMod val="40000"/>
              <a:lumOff val="60000"/>
            </a:schemeClr>
          </a:solidFill>
        </p:spPr>
        <p:txBody>
          <a:bodyPr wrap="none" rtlCol="0">
            <a:spAutoFit/>
          </a:bodyPr>
          <a:lstStyle/>
          <a:p>
            <a:r>
              <a:rPr lang="de-DE" sz="2800" i="1" dirty="0"/>
              <a:t>… auf der Stadtmauer</a:t>
            </a:r>
          </a:p>
        </p:txBody>
      </p:sp>
    </p:spTree>
    <p:extLst>
      <p:ext uri="{BB962C8B-B14F-4D97-AF65-F5344CB8AC3E}">
        <p14:creationId xmlns:p14="http://schemas.microsoft.com/office/powerpoint/2010/main" val="108079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F358E7-2B81-ACBD-4BF5-AB069B876A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8032830"/>
          </a:xfrm>
          <a:prstGeom prst="rect">
            <a:avLst/>
          </a:prstGeom>
        </p:spPr>
      </p:pic>
      <p:sp>
        <p:nvSpPr>
          <p:cNvPr id="2" name="Textfeld 1">
            <a:extLst>
              <a:ext uri="{FF2B5EF4-FFF2-40B4-BE49-F238E27FC236}">
                <a16:creationId xmlns:a16="http://schemas.microsoft.com/office/drawing/2014/main" id="{4BF04A5E-11E0-9725-7822-5C5FDE7A7F8F}"/>
              </a:ext>
            </a:extLst>
          </p:cNvPr>
          <p:cNvSpPr txBox="1"/>
          <p:nvPr/>
        </p:nvSpPr>
        <p:spPr>
          <a:xfrm>
            <a:off x="350568" y="7094557"/>
            <a:ext cx="7739426" cy="461665"/>
          </a:xfrm>
          <a:prstGeom prst="rect">
            <a:avLst/>
          </a:prstGeom>
          <a:solidFill>
            <a:schemeClr val="accent1">
              <a:lumMod val="40000"/>
              <a:lumOff val="60000"/>
            </a:schemeClr>
          </a:solidFill>
        </p:spPr>
        <p:txBody>
          <a:bodyPr wrap="none" rtlCol="0">
            <a:spAutoFit/>
          </a:bodyPr>
          <a:lstStyle/>
          <a:p>
            <a:r>
              <a:rPr lang="de-DE" sz="2400" i="1" dirty="0"/>
              <a:t>… Blick von der Stadtmauer auf das Vorgebirge der Pyrenäen</a:t>
            </a:r>
          </a:p>
        </p:txBody>
      </p:sp>
    </p:spTree>
    <p:extLst>
      <p:ext uri="{BB962C8B-B14F-4D97-AF65-F5344CB8AC3E}">
        <p14:creationId xmlns:p14="http://schemas.microsoft.com/office/powerpoint/2010/main" val="119254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3DA9BD6-7CD2-1CED-E8A8-5737B98D58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a:ln>
            <a:solidFill>
              <a:schemeClr val="bg1"/>
            </a:solidFill>
          </a:ln>
        </p:spPr>
      </p:pic>
      <p:sp>
        <p:nvSpPr>
          <p:cNvPr id="2" name="Textfeld 1">
            <a:extLst>
              <a:ext uri="{FF2B5EF4-FFF2-40B4-BE49-F238E27FC236}">
                <a16:creationId xmlns:a16="http://schemas.microsoft.com/office/drawing/2014/main" id="{70BF81F1-B377-0E87-0072-CACB5640C106}"/>
              </a:ext>
            </a:extLst>
          </p:cNvPr>
          <p:cNvSpPr txBox="1"/>
          <p:nvPr/>
        </p:nvSpPr>
        <p:spPr>
          <a:xfrm>
            <a:off x="302420" y="254208"/>
            <a:ext cx="4454775" cy="1938992"/>
          </a:xfrm>
          <a:prstGeom prst="rect">
            <a:avLst/>
          </a:prstGeom>
          <a:solidFill>
            <a:schemeClr val="accent5">
              <a:lumMod val="20000"/>
              <a:lumOff val="80000"/>
            </a:schemeClr>
          </a:solidFill>
          <a:ln>
            <a:solidFill>
              <a:schemeClr val="bg1"/>
            </a:solidFill>
          </a:ln>
        </p:spPr>
        <p:txBody>
          <a:bodyPr wrap="square" rtlCol="0">
            <a:spAutoFit/>
          </a:bodyPr>
          <a:lstStyle/>
          <a:p>
            <a:r>
              <a:rPr lang="de-DE" sz="2400" b="1" i="1" dirty="0"/>
              <a:t>Fahrräder !</a:t>
            </a:r>
          </a:p>
          <a:p>
            <a:r>
              <a:rPr lang="de-DE" sz="2400" i="1" dirty="0"/>
              <a:t>Aber diese Modelle sind wohl kaum für eine Tour ins Vulkangebiet der Garrotxa geeignet …</a:t>
            </a:r>
          </a:p>
        </p:txBody>
      </p:sp>
    </p:spTree>
    <p:extLst>
      <p:ext uri="{BB962C8B-B14F-4D97-AF65-F5344CB8AC3E}">
        <p14:creationId xmlns:p14="http://schemas.microsoft.com/office/powerpoint/2010/main" val="42209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5BB75C6-3B57-A963-D386-B67475C2CF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5470" y="446315"/>
            <a:ext cx="6040644" cy="4557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a:extLst>
              <a:ext uri="{FF2B5EF4-FFF2-40B4-BE49-F238E27FC236}">
                <a16:creationId xmlns:a16="http://schemas.microsoft.com/office/drawing/2014/main" id="{24007AFA-2EB7-359D-E403-F3F10CFC54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5671" y="3283398"/>
            <a:ext cx="6119793" cy="4069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C38907D2-425F-DCB2-3886-3A428FA12DFD}"/>
              </a:ext>
            </a:extLst>
          </p:cNvPr>
          <p:cNvSpPr txBox="1"/>
          <p:nvPr/>
        </p:nvSpPr>
        <p:spPr>
          <a:xfrm>
            <a:off x="583799" y="5632312"/>
            <a:ext cx="3687260" cy="1569660"/>
          </a:xfrm>
          <a:prstGeom prst="rect">
            <a:avLst/>
          </a:prstGeom>
          <a:noFill/>
        </p:spPr>
        <p:txBody>
          <a:bodyPr wrap="square" rtlCol="0">
            <a:spAutoFit/>
          </a:bodyPr>
          <a:lstStyle/>
          <a:p>
            <a:r>
              <a:rPr lang="de-DE" sz="2400" i="1" dirty="0"/>
              <a:t>Das ist die bessere Wahl!</a:t>
            </a:r>
          </a:p>
          <a:p>
            <a:r>
              <a:rPr lang="de-DE" sz="2400" i="1" dirty="0"/>
              <a:t>Ein Cannondale </a:t>
            </a:r>
            <a:r>
              <a:rPr lang="de-DE" sz="2400" i="1" dirty="0" err="1"/>
              <a:t>Touringrad</a:t>
            </a:r>
            <a:r>
              <a:rPr lang="de-DE" sz="2400" i="1" dirty="0"/>
              <a:t> – sogar mit Gepäckträger und Satteltaschen !</a:t>
            </a:r>
          </a:p>
        </p:txBody>
      </p:sp>
    </p:spTree>
    <p:extLst>
      <p:ext uri="{BB962C8B-B14F-4D97-AF65-F5344CB8AC3E}">
        <p14:creationId xmlns:p14="http://schemas.microsoft.com/office/powerpoint/2010/main" val="307267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AFBC841-A5F3-9A61-CA9A-CBFE367BD0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1911737" cy="7920038"/>
          </a:xfrm>
          <a:prstGeom prst="rect">
            <a:avLst/>
          </a:prstGeom>
        </p:spPr>
      </p:pic>
      <p:sp>
        <p:nvSpPr>
          <p:cNvPr id="2" name="Textfeld 1">
            <a:extLst>
              <a:ext uri="{FF2B5EF4-FFF2-40B4-BE49-F238E27FC236}">
                <a16:creationId xmlns:a16="http://schemas.microsoft.com/office/drawing/2014/main" id="{1F768434-D634-DCA8-7640-BDB6CE48F6C3}"/>
              </a:ext>
            </a:extLst>
          </p:cNvPr>
          <p:cNvSpPr txBox="1"/>
          <p:nvPr/>
        </p:nvSpPr>
        <p:spPr>
          <a:xfrm>
            <a:off x="910654" y="7022583"/>
            <a:ext cx="1517851" cy="646331"/>
          </a:xfrm>
          <a:prstGeom prst="rect">
            <a:avLst/>
          </a:prstGeom>
          <a:noFill/>
        </p:spPr>
        <p:txBody>
          <a:bodyPr wrap="none" rtlCol="0">
            <a:spAutoFit/>
          </a:bodyPr>
          <a:lstStyle/>
          <a:p>
            <a:r>
              <a:rPr lang="de-DE" sz="3600" i="1" dirty="0">
                <a:solidFill>
                  <a:schemeClr val="bg1"/>
                </a:solidFill>
              </a:rPr>
              <a:t>Der Ter</a:t>
            </a:r>
          </a:p>
        </p:txBody>
      </p:sp>
    </p:spTree>
    <p:extLst>
      <p:ext uri="{BB962C8B-B14F-4D97-AF65-F5344CB8AC3E}">
        <p14:creationId xmlns:p14="http://schemas.microsoft.com/office/powerpoint/2010/main" val="3125878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7E39941-DD2B-AFCD-9999-0F7B909F2C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
        <p:nvSpPr>
          <p:cNvPr id="2" name="Textfeld 1">
            <a:extLst>
              <a:ext uri="{FF2B5EF4-FFF2-40B4-BE49-F238E27FC236}">
                <a16:creationId xmlns:a16="http://schemas.microsoft.com/office/drawing/2014/main" id="{92120E38-A99F-92B3-33E3-41ED518758CE}"/>
              </a:ext>
            </a:extLst>
          </p:cNvPr>
          <p:cNvSpPr txBox="1"/>
          <p:nvPr/>
        </p:nvSpPr>
        <p:spPr>
          <a:xfrm>
            <a:off x="6967960" y="4237811"/>
            <a:ext cx="4606724" cy="3416320"/>
          </a:xfrm>
          <a:prstGeom prst="rect">
            <a:avLst/>
          </a:prstGeom>
          <a:solidFill>
            <a:schemeClr val="accent1">
              <a:lumMod val="40000"/>
              <a:lumOff val="60000"/>
            </a:schemeClr>
          </a:solidFill>
        </p:spPr>
        <p:txBody>
          <a:bodyPr wrap="square" rtlCol="0">
            <a:spAutoFit/>
          </a:bodyPr>
          <a:lstStyle/>
          <a:p>
            <a:r>
              <a:rPr lang="de-DE" sz="2400" i="1" dirty="0"/>
              <a:t>Zu Beginn des Nachmitttags geht‘s dann über den </a:t>
            </a:r>
            <a:r>
              <a:rPr lang="de-DE" sz="2400" b="1" i="1" dirty="0" err="1"/>
              <a:t>Bahntrassenradweg</a:t>
            </a:r>
            <a:r>
              <a:rPr lang="de-DE" sz="2400" b="1" i="1" dirty="0"/>
              <a:t> von Girona nach </a:t>
            </a:r>
            <a:r>
              <a:rPr lang="de-DE" sz="2400" b="1" i="1" dirty="0" err="1"/>
              <a:t>Olot</a:t>
            </a:r>
            <a:r>
              <a:rPr lang="de-DE" sz="2400" b="1" i="1" dirty="0"/>
              <a:t>: Ruta del </a:t>
            </a:r>
            <a:r>
              <a:rPr lang="de-DE" sz="2400" b="1" i="1" dirty="0" err="1"/>
              <a:t>Carrilet</a:t>
            </a:r>
            <a:r>
              <a:rPr lang="de-DE" sz="2400" b="1" i="1" dirty="0"/>
              <a:t> ( 55 km).</a:t>
            </a:r>
          </a:p>
          <a:p>
            <a:r>
              <a:rPr lang="de-DE" sz="2400" i="1" dirty="0"/>
              <a:t>Die Streckenführung folgt hauptsächlich der Trasse der alten Bahnlinie “Tren </a:t>
            </a:r>
            <a:r>
              <a:rPr lang="de-DE" sz="2400" i="1" dirty="0" err="1"/>
              <a:t>d’Olot</a:t>
            </a:r>
            <a:r>
              <a:rPr lang="de-DE" sz="2400" i="1" dirty="0"/>
              <a:t>”. </a:t>
            </a:r>
            <a:br>
              <a:rPr lang="de-DE" sz="2400" i="1" dirty="0"/>
            </a:br>
            <a:r>
              <a:rPr lang="de-DE" sz="2400" i="1" dirty="0"/>
              <a:t>Der Bahnverkehr auf dieser Strecke wurde 1969 eingestellt.</a:t>
            </a:r>
          </a:p>
        </p:txBody>
      </p:sp>
    </p:spTree>
    <p:extLst>
      <p:ext uri="{BB962C8B-B14F-4D97-AF65-F5344CB8AC3E}">
        <p14:creationId xmlns:p14="http://schemas.microsoft.com/office/powerpoint/2010/main" val="307230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F926844-B0D9-6304-0247-FCB904CC91F8}"/>
              </a:ext>
            </a:extLst>
          </p:cNvPr>
          <p:cNvPicPr>
            <a:picLocks noChangeAspect="1"/>
          </p:cNvPicPr>
          <p:nvPr/>
        </p:nvPicPr>
        <p:blipFill>
          <a:blip r:embed="rId2"/>
          <a:stretch>
            <a:fillRect/>
          </a:stretch>
        </p:blipFill>
        <p:spPr>
          <a:xfrm>
            <a:off x="-22804" y="1"/>
            <a:ext cx="11931072" cy="7920038"/>
          </a:xfrm>
          <a:prstGeom prst="rect">
            <a:avLst/>
          </a:prstGeom>
        </p:spPr>
      </p:pic>
    </p:spTree>
    <p:extLst>
      <p:ext uri="{BB962C8B-B14F-4D97-AF65-F5344CB8AC3E}">
        <p14:creationId xmlns:p14="http://schemas.microsoft.com/office/powerpoint/2010/main" val="2123252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32586-4942-E341-24A8-64DD1CC57D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3298577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B69CB2-78F2-48C1-392E-927D4D6A8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2534529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C42681-D41D-AC0F-376B-C15A488644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3528161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5B2799-01EB-41D9-E974-6DD97F48DF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pic>
        <p:nvPicPr>
          <p:cNvPr id="5" name="Grafik 4">
            <a:extLst>
              <a:ext uri="{FF2B5EF4-FFF2-40B4-BE49-F238E27FC236}">
                <a16:creationId xmlns:a16="http://schemas.microsoft.com/office/drawing/2014/main" id="{EA0A572C-1E0A-F400-0CBE-FCD004F4480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24169" y1="35550" x2="24169" y2="35550"/>
                        <a14:foregroundMark x1="20844" y1="58950" x2="20844" y2="58950"/>
                        <a14:foregroundMark x1="31882" y1="76300" x2="31882" y2="76300"/>
                        <a14:foregroundMark x1="60007" y1="78450" x2="60007" y2="78450"/>
                        <a14:foregroundMark x1="70578" y1="68050" x2="70578" y2="68050"/>
                        <a14:foregroundMark x1="75698" y1="45550" x2="75698" y2="45550"/>
                        <a14:foregroundMark x1="71543" y1="36300" x2="71543" y2="36300"/>
                        <a14:foregroundMark x1="29255" y1="28250" x2="29255" y2="28250"/>
                        <a14:foregroundMark x1="27593" y1="28450" x2="27593" y2="28450"/>
                        <a14:foregroundMark x1="21775" y1="42700" x2="21775" y2="42700"/>
                        <a14:foregroundMark x1="20711" y1="48950" x2="20711" y2="48950"/>
                        <a14:foregroundMark x1="18584" y1="53600" x2="18584" y2="53600"/>
                        <a14:foregroundMark x1="23338" y1="70050" x2="23338" y2="70050"/>
                        <a14:foregroundMark x1="24767" y1="73050" x2="24767" y2="73050"/>
                        <a14:foregroundMark x1="31516" y1="76100" x2="31516" y2="76100"/>
                        <a14:foregroundMark x1="37234" y1="80750" x2="37234" y2="80750"/>
                        <a14:foregroundMark x1="66423" y1="70750" x2="66423" y2="70750"/>
                        <a14:foregroundMark x1="75565" y1="55400" x2="75565" y2="55400"/>
                        <a14:foregroundMark x1="73670" y1="42700" x2="73670" y2="42700"/>
                        <a14:foregroundMark x1="74867" y1="53250" x2="74867" y2="53250"/>
                        <a14:foregroundMark x1="74036" y1="43600" x2="74036" y2="43600"/>
                        <a14:foregroundMark x1="73903" y1="50750" x2="73903" y2="50750"/>
                        <a14:foregroundMark x1="71177" y1="41100" x2="71177" y2="41100"/>
                        <a14:foregroundMark x1="73670" y1="41800" x2="73670" y2="41800"/>
                        <a14:foregroundMark x1="73670" y1="35400" x2="73670" y2="35400"/>
                        <a14:foregroundMark x1="75931" y1="59150" x2="75931" y2="59150"/>
                        <a14:foregroundMark x1="68916" y1="71300" x2="68916" y2="71300"/>
                        <a14:foregroundMark x1="60372" y1="77200" x2="60372" y2="77200"/>
                        <a14:foregroundMark x1="69049" y1="74150" x2="69049" y2="74150"/>
                        <a14:foregroundMark x1="78524" y1="50950" x2="78524" y2="50950"/>
                        <a14:foregroundMark x1="79488" y1="50400" x2="79488" y2="50400"/>
                        <a14:foregroundMark x1="25931" y1="39150" x2="25931" y2="39150"/>
                        <a14:foregroundMark x1="26430" y1="31650" x2="26430" y2="31650"/>
                        <a14:foregroundMark x1="16556" y1="49850" x2="16556" y2="49850"/>
                        <a14:foregroundMark x1="16556" y1="56300" x2="16556" y2="56300"/>
                        <a14:foregroundMark x1="20013" y1="42200" x2="20013" y2="42200"/>
                        <a14:foregroundMark x1="29023" y1="32000" x2="21775" y2="48450"/>
                        <a14:foregroundMark x1="21775" y1="48450" x2="21775" y2="39150"/>
                        <a14:foregroundMark x1="56815" y1="79500" x2="26662" y2="77200"/>
                      </a14:backgroundRemoval>
                    </a14:imgEffect>
                  </a14:imgLayer>
                </a14:imgProps>
              </a:ext>
              <a:ext uri="{28A0092B-C50C-407E-A947-70E740481C1C}">
                <a14:useLocalDpi xmlns:a14="http://schemas.microsoft.com/office/drawing/2010/main"/>
              </a:ext>
            </a:extLst>
          </a:blip>
          <a:stretch>
            <a:fillRect/>
          </a:stretch>
        </p:blipFill>
        <p:spPr>
          <a:xfrm rot="21342744">
            <a:off x="5287037" y="2959611"/>
            <a:ext cx="8045230" cy="5349222"/>
          </a:xfrm>
          <a:prstGeom prst="rect">
            <a:avLst/>
          </a:prstGeom>
        </p:spPr>
      </p:pic>
    </p:spTree>
    <p:extLst>
      <p:ext uri="{BB962C8B-B14F-4D97-AF65-F5344CB8AC3E}">
        <p14:creationId xmlns:p14="http://schemas.microsoft.com/office/powerpoint/2010/main" val="21319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CC2C276-6C00-A8C9-8D8D-FBB6E9550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22611" y="1627276"/>
            <a:ext cx="7275673" cy="4837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42CF57F9-F048-4360-B23C-E67C627945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720570" y="1627275"/>
            <a:ext cx="7275673" cy="4837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3581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76A2D5-252B-9A33-91EC-71FAF052B3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855685" y="1552966"/>
            <a:ext cx="7240414" cy="4814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6505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7B6F55-0F90-655A-2501-2E47E1DB8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6519689" y="1257149"/>
            <a:ext cx="5797324" cy="3854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C66BE59D-D99D-7846-EACF-967FA3B2A27B}"/>
              </a:ext>
            </a:extLst>
          </p:cNvPr>
          <p:cNvSpPr txBox="1"/>
          <p:nvPr/>
        </p:nvSpPr>
        <p:spPr>
          <a:xfrm>
            <a:off x="9953145" y="6289759"/>
            <a:ext cx="1622919" cy="707886"/>
          </a:xfrm>
          <a:prstGeom prst="rect">
            <a:avLst/>
          </a:prstGeom>
          <a:noFill/>
        </p:spPr>
        <p:txBody>
          <a:bodyPr wrap="square" rtlCol="0">
            <a:spAutoFit/>
          </a:bodyPr>
          <a:lstStyle/>
          <a:p>
            <a:r>
              <a:rPr lang="es-ES" sz="2000" i="1" dirty="0"/>
              <a:t>ApartamentoFonda Finet</a:t>
            </a:r>
            <a:endParaRPr lang="de-DE" sz="2000" i="1" dirty="0"/>
          </a:p>
        </p:txBody>
      </p:sp>
      <p:sp>
        <p:nvSpPr>
          <p:cNvPr id="2" name="Textfeld 1">
            <a:extLst>
              <a:ext uri="{FF2B5EF4-FFF2-40B4-BE49-F238E27FC236}">
                <a16:creationId xmlns:a16="http://schemas.microsoft.com/office/drawing/2014/main" id="{73C9E81A-3C2F-E724-5286-FC0F58A296F3}"/>
              </a:ext>
            </a:extLst>
          </p:cNvPr>
          <p:cNvSpPr txBox="1"/>
          <p:nvPr/>
        </p:nvSpPr>
        <p:spPr>
          <a:xfrm>
            <a:off x="303199" y="4498063"/>
            <a:ext cx="5450501" cy="3170099"/>
          </a:xfrm>
          <a:prstGeom prst="rect">
            <a:avLst/>
          </a:prstGeom>
          <a:noFill/>
        </p:spPr>
        <p:txBody>
          <a:bodyPr wrap="square" rtlCol="0">
            <a:spAutoFit/>
          </a:bodyPr>
          <a:lstStyle/>
          <a:p>
            <a:r>
              <a:rPr lang="de-DE" sz="2000" i="1" dirty="0"/>
              <a:t>55 km auf  nicht asphaltierten Wegen ist für einen Nachmittag im April, an dem es schon früh dunkel wird, ziemlich viel- vor allem, wenn dann noch Regen mit starkem Wind dazukommt und ich durchnässt und durchfroren bin ….</a:t>
            </a:r>
          </a:p>
          <a:p>
            <a:r>
              <a:rPr lang="de-DE" sz="2000" i="1" dirty="0"/>
              <a:t>In einer Bar in </a:t>
            </a:r>
            <a:r>
              <a:rPr lang="es-ES" sz="2000" b="1" i="1" dirty="0"/>
              <a:t>San Felliu de Pallerols </a:t>
            </a:r>
            <a:r>
              <a:rPr lang="de-DE" sz="2000" i="1" dirty="0"/>
              <a:t>frage ich radebrechend nach einer Übernachtungsmöglichkeit und jemand führt mich zu einer eigentlich geschlossenen Pension – alles gut: ein Bett, eine Dusche und Essen in der Bar. Uff.</a:t>
            </a:r>
          </a:p>
        </p:txBody>
      </p:sp>
      <p:pic>
        <p:nvPicPr>
          <p:cNvPr id="6" name="Grafik 5">
            <a:extLst>
              <a:ext uri="{FF2B5EF4-FFF2-40B4-BE49-F238E27FC236}">
                <a16:creationId xmlns:a16="http://schemas.microsoft.com/office/drawing/2014/main" id="{B715DDFA-C0E2-6921-970F-12C1F24515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610" y="285789"/>
            <a:ext cx="6017661" cy="3998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87A77A1B-D229-625E-AA6C-7283BA47DAAB}"/>
              </a:ext>
            </a:extLst>
          </p:cNvPr>
          <p:cNvPicPr>
            <a:picLocks noChangeAspect="1"/>
          </p:cNvPicPr>
          <p:nvPr/>
        </p:nvPicPr>
        <p:blipFill>
          <a:blip r:embed="rId4"/>
          <a:stretch>
            <a:fillRect/>
          </a:stretch>
        </p:blipFill>
        <p:spPr>
          <a:xfrm>
            <a:off x="5939631" y="4852048"/>
            <a:ext cx="3641305" cy="2875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2266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21174F0-33E7-DD20-F931-30E1455D88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1911738" cy="7920038"/>
          </a:xfrm>
          <a:prstGeom prst="rect">
            <a:avLst/>
          </a:prstGeom>
        </p:spPr>
      </p:pic>
      <p:sp>
        <p:nvSpPr>
          <p:cNvPr id="5" name="Textfeld 4">
            <a:extLst>
              <a:ext uri="{FF2B5EF4-FFF2-40B4-BE49-F238E27FC236}">
                <a16:creationId xmlns:a16="http://schemas.microsoft.com/office/drawing/2014/main" id="{6A8070B5-70D5-D886-3909-42EB907D0A3C}"/>
              </a:ext>
            </a:extLst>
          </p:cNvPr>
          <p:cNvSpPr txBox="1"/>
          <p:nvPr/>
        </p:nvSpPr>
        <p:spPr>
          <a:xfrm>
            <a:off x="340152" y="282567"/>
            <a:ext cx="4329455" cy="954107"/>
          </a:xfrm>
          <a:prstGeom prst="rect">
            <a:avLst/>
          </a:prstGeom>
          <a:noFill/>
        </p:spPr>
        <p:txBody>
          <a:bodyPr wrap="none" rtlCol="0">
            <a:spAutoFit/>
          </a:bodyPr>
          <a:lstStyle/>
          <a:p>
            <a:r>
              <a:rPr lang="de-DE" sz="2800" b="1" i="1" dirty="0"/>
              <a:t>3. April</a:t>
            </a:r>
          </a:p>
          <a:p>
            <a:r>
              <a:rPr lang="es-ES" sz="2800" i="1" dirty="0"/>
              <a:t>San Felliu de Pallerols </a:t>
            </a:r>
            <a:r>
              <a:rPr lang="de-DE" sz="2800" i="1" dirty="0"/>
              <a:t>- </a:t>
            </a:r>
            <a:r>
              <a:rPr lang="de-DE" sz="2800" i="1" dirty="0" err="1"/>
              <a:t>Olot</a:t>
            </a:r>
            <a:endParaRPr lang="de-DE" sz="2800" i="1" dirty="0"/>
          </a:p>
        </p:txBody>
      </p:sp>
      <p:sp>
        <p:nvSpPr>
          <p:cNvPr id="6" name="Textfeld 5">
            <a:extLst>
              <a:ext uri="{FF2B5EF4-FFF2-40B4-BE49-F238E27FC236}">
                <a16:creationId xmlns:a16="http://schemas.microsoft.com/office/drawing/2014/main" id="{B91C7985-F97A-ACB6-F244-6FAECB1745D1}"/>
              </a:ext>
            </a:extLst>
          </p:cNvPr>
          <p:cNvSpPr txBox="1"/>
          <p:nvPr/>
        </p:nvSpPr>
        <p:spPr>
          <a:xfrm>
            <a:off x="1158915" y="7114251"/>
            <a:ext cx="7388689" cy="523220"/>
          </a:xfrm>
          <a:prstGeom prst="rect">
            <a:avLst/>
          </a:prstGeom>
          <a:noFill/>
        </p:spPr>
        <p:txBody>
          <a:bodyPr wrap="none" rtlCol="0">
            <a:spAutoFit/>
          </a:bodyPr>
          <a:lstStyle/>
          <a:p>
            <a:r>
              <a:rPr lang="de-DE" sz="2800" i="1" dirty="0">
                <a:solidFill>
                  <a:schemeClr val="bg1"/>
                </a:solidFill>
              </a:rPr>
              <a:t>Am nächsten Morgen scheint wieder die Sonne …</a:t>
            </a:r>
          </a:p>
        </p:txBody>
      </p:sp>
    </p:spTree>
    <p:extLst>
      <p:ext uri="{BB962C8B-B14F-4D97-AF65-F5344CB8AC3E}">
        <p14:creationId xmlns:p14="http://schemas.microsoft.com/office/powerpoint/2010/main" val="326009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2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25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389A834-E429-62E2-8A23-99D88C0AA93D}"/>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6482"/>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51282"/>
            <a:ext cx="11911736" cy="7868756"/>
          </a:xfrm>
          <a:prstGeom prst="rect">
            <a:avLst/>
          </a:prstGeom>
        </p:spPr>
      </p:pic>
      <p:sp>
        <p:nvSpPr>
          <p:cNvPr id="2" name="Textfeld 1">
            <a:extLst>
              <a:ext uri="{FF2B5EF4-FFF2-40B4-BE49-F238E27FC236}">
                <a16:creationId xmlns:a16="http://schemas.microsoft.com/office/drawing/2014/main" id="{8E5DE538-3566-FC47-8F56-F7068678E0CB}"/>
              </a:ext>
            </a:extLst>
          </p:cNvPr>
          <p:cNvSpPr txBox="1"/>
          <p:nvPr/>
        </p:nvSpPr>
        <p:spPr>
          <a:xfrm>
            <a:off x="347240" y="393540"/>
            <a:ext cx="5370808" cy="1077218"/>
          </a:xfrm>
          <a:prstGeom prst="rect">
            <a:avLst/>
          </a:prstGeom>
          <a:noFill/>
        </p:spPr>
        <p:txBody>
          <a:bodyPr wrap="square" rtlCol="0">
            <a:spAutoFit/>
          </a:bodyPr>
          <a:lstStyle/>
          <a:p>
            <a:r>
              <a:rPr lang="de-DE" sz="3200" b="1" i="1" dirty="0"/>
              <a:t>2. April</a:t>
            </a:r>
          </a:p>
          <a:p>
            <a:r>
              <a:rPr lang="de-DE" sz="3200" i="1" dirty="0"/>
              <a:t>Girona- </a:t>
            </a:r>
            <a:r>
              <a:rPr lang="es-ES" sz="3200" i="1" dirty="0"/>
              <a:t>San Felliu de Pallerols</a:t>
            </a:r>
            <a:r>
              <a:rPr lang="de-DE" sz="3200" i="1" dirty="0"/>
              <a:t>  </a:t>
            </a:r>
          </a:p>
        </p:txBody>
      </p:sp>
    </p:spTree>
    <p:extLst>
      <p:ext uri="{BB962C8B-B14F-4D97-AF65-F5344CB8AC3E}">
        <p14:creationId xmlns:p14="http://schemas.microsoft.com/office/powerpoint/2010/main" val="309837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25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25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69DED4-5D6D-F4F6-769C-E6BAFACC16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1911737" cy="7920038"/>
          </a:xfrm>
          <a:prstGeom prst="rect">
            <a:avLst/>
          </a:prstGeom>
        </p:spPr>
      </p:pic>
      <p:sp>
        <p:nvSpPr>
          <p:cNvPr id="3" name="Textfeld 2">
            <a:extLst>
              <a:ext uri="{FF2B5EF4-FFF2-40B4-BE49-F238E27FC236}">
                <a16:creationId xmlns:a16="http://schemas.microsoft.com/office/drawing/2014/main" id="{D723569A-EB90-DBD9-BC35-E913A0888633}"/>
              </a:ext>
            </a:extLst>
          </p:cNvPr>
          <p:cNvSpPr txBox="1"/>
          <p:nvPr/>
        </p:nvSpPr>
        <p:spPr>
          <a:xfrm>
            <a:off x="574504" y="6905860"/>
            <a:ext cx="5955174" cy="584775"/>
          </a:xfrm>
          <a:prstGeom prst="rect">
            <a:avLst/>
          </a:prstGeom>
          <a:noFill/>
        </p:spPr>
        <p:txBody>
          <a:bodyPr wrap="square">
            <a:spAutoFit/>
          </a:bodyPr>
          <a:lstStyle/>
          <a:p>
            <a:r>
              <a:rPr lang="de-DE" sz="3200" i="1" dirty="0">
                <a:solidFill>
                  <a:schemeClr val="bg1"/>
                </a:solidFill>
              </a:rPr>
              <a:t>  </a:t>
            </a:r>
            <a:r>
              <a:rPr lang="es-ES" sz="3200" i="1" dirty="0">
                <a:solidFill>
                  <a:schemeClr val="bg1"/>
                </a:solidFill>
              </a:rPr>
              <a:t>San Felliu de Pallerols </a:t>
            </a:r>
            <a:endParaRPr lang="de-DE" sz="3200" i="1" dirty="0">
              <a:solidFill>
                <a:schemeClr val="bg1"/>
              </a:solidFill>
            </a:endParaRPr>
          </a:p>
        </p:txBody>
      </p:sp>
    </p:spTree>
    <p:extLst>
      <p:ext uri="{BB962C8B-B14F-4D97-AF65-F5344CB8AC3E}">
        <p14:creationId xmlns:p14="http://schemas.microsoft.com/office/powerpoint/2010/main" val="1228607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CB0B34A-0A31-B01E-2771-E41BF5DB59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6129274" y="1348257"/>
            <a:ext cx="6569158" cy="4367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705D0F1C-06DC-030C-F44F-AD307F9CA91F}"/>
              </a:ext>
            </a:extLst>
          </p:cNvPr>
          <p:cNvSpPr txBox="1"/>
          <p:nvPr/>
        </p:nvSpPr>
        <p:spPr>
          <a:xfrm>
            <a:off x="7684267" y="7109567"/>
            <a:ext cx="4061496" cy="400110"/>
          </a:xfrm>
          <a:prstGeom prst="rect">
            <a:avLst/>
          </a:prstGeom>
          <a:noFill/>
        </p:spPr>
        <p:txBody>
          <a:bodyPr wrap="none" rtlCol="0">
            <a:spAutoFit/>
          </a:bodyPr>
          <a:lstStyle/>
          <a:p>
            <a:r>
              <a:rPr lang="de-DE" sz="2000" i="1" dirty="0"/>
              <a:t>El </a:t>
            </a:r>
            <a:r>
              <a:rPr lang="de-DE" sz="2000" i="1" dirty="0" err="1"/>
              <a:t>Pescalluna</a:t>
            </a:r>
            <a:r>
              <a:rPr lang="de-DE" sz="2000" i="1" dirty="0"/>
              <a:t> in San </a:t>
            </a:r>
            <a:r>
              <a:rPr lang="de-DE" sz="2000" i="1" dirty="0" err="1"/>
              <a:t>Felliu</a:t>
            </a:r>
            <a:r>
              <a:rPr lang="de-DE" sz="2000" i="1" dirty="0"/>
              <a:t> de </a:t>
            </a:r>
            <a:r>
              <a:rPr lang="de-DE" sz="2000" i="1" dirty="0" err="1"/>
              <a:t>Pallerols</a:t>
            </a:r>
            <a:endParaRPr lang="de-DE" sz="2000" i="1" dirty="0"/>
          </a:p>
        </p:txBody>
      </p:sp>
      <p:sp>
        <p:nvSpPr>
          <p:cNvPr id="2" name="Textfeld 1">
            <a:extLst>
              <a:ext uri="{FF2B5EF4-FFF2-40B4-BE49-F238E27FC236}">
                <a16:creationId xmlns:a16="http://schemas.microsoft.com/office/drawing/2014/main" id="{AFDB0FB9-8889-522E-7F8C-2A80DFEB41FB}"/>
              </a:ext>
            </a:extLst>
          </p:cNvPr>
          <p:cNvSpPr txBox="1"/>
          <p:nvPr/>
        </p:nvSpPr>
        <p:spPr>
          <a:xfrm>
            <a:off x="281515" y="186496"/>
            <a:ext cx="6789293" cy="8094524"/>
          </a:xfrm>
          <a:prstGeom prst="rect">
            <a:avLst/>
          </a:prstGeom>
          <a:noFill/>
        </p:spPr>
        <p:txBody>
          <a:bodyPr wrap="square" rtlCol="0">
            <a:spAutoFit/>
          </a:bodyPr>
          <a:lstStyle/>
          <a:p>
            <a:pPr algn="just"/>
            <a:r>
              <a:rPr lang="de-DE" sz="2000" dirty="0">
                <a:effectLst/>
              </a:rPr>
              <a:t>Sicherlich sind diejenigen von Ihnen, die dies lesen, nicht mit Ihrem Lottogewinn auf die Malediven gereist, also ist es das Beste, zu träumen und Hoffnungen zu haben.</a:t>
            </a:r>
          </a:p>
          <a:p>
            <a:pPr algn="just"/>
            <a:endParaRPr lang="de-DE" sz="2000" dirty="0"/>
          </a:p>
          <a:p>
            <a:pPr algn="just"/>
            <a:r>
              <a:rPr lang="de-DE" sz="2000" dirty="0">
                <a:effectLst/>
              </a:rPr>
              <a:t>Deshalb diese Geschichte aus der Region La Garrotxa über </a:t>
            </a:r>
            <a:r>
              <a:rPr lang="de-DE" sz="2000" dirty="0" err="1">
                <a:effectLst/>
              </a:rPr>
              <a:t>Pescalluna</a:t>
            </a:r>
            <a:r>
              <a:rPr lang="de-DE" sz="2000" dirty="0">
                <a:effectLst/>
              </a:rPr>
              <a:t>, einen Jungen, der träumte und träumte und träumte </a:t>
            </a:r>
          </a:p>
          <a:p>
            <a:pPr algn="just"/>
            <a:endParaRPr lang="de-DE" sz="2000" dirty="0"/>
          </a:p>
          <a:p>
            <a:pPr algn="just"/>
            <a:r>
              <a:rPr lang="de-DE" sz="2000" dirty="0">
                <a:effectLst/>
              </a:rPr>
              <a:t>...</a:t>
            </a:r>
            <a:r>
              <a:rPr lang="de-DE" sz="2000" i="1" dirty="0">
                <a:effectLst/>
              </a:rPr>
              <a:t>In einer Vollmondnacht spazierte  ein Junge aus </a:t>
            </a:r>
            <a:r>
              <a:rPr lang="de-DE" sz="2000" i="1" dirty="0" err="1">
                <a:effectLst/>
              </a:rPr>
              <a:t>Sant</a:t>
            </a:r>
            <a:r>
              <a:rPr lang="de-DE" sz="2000" i="1" dirty="0">
                <a:effectLst/>
              </a:rPr>
              <a:t> Feliu de </a:t>
            </a:r>
            <a:r>
              <a:rPr lang="de-DE" sz="2000" i="1" dirty="0" err="1">
                <a:effectLst/>
              </a:rPr>
              <a:t>Pallerols</a:t>
            </a:r>
            <a:r>
              <a:rPr lang="de-DE" sz="2000" i="1" dirty="0">
                <a:effectLst/>
              </a:rPr>
              <a:t> am Ufer des Flusses </a:t>
            </a:r>
            <a:r>
              <a:rPr lang="de-DE" sz="2000" i="1" dirty="0" err="1">
                <a:effectLst/>
              </a:rPr>
              <a:t>Brugent</a:t>
            </a:r>
            <a:r>
              <a:rPr lang="de-DE" sz="2000" i="1" dirty="0">
                <a:effectLst/>
              </a:rPr>
              <a:t> entlang, als er sah, wie sich der Mond im Wasser spiegelte. Er war so beeindruckt von der Schönheit des Sterns, der in der Dunkelheit des Wassers leuchtete, dass er beschloss, ihn mit einer Angelrute zu fischen. Offensichtlich ist ihm das nicht gelungen. Jemand, der ihn sah, fragte ihn spöttisch, ob er nach dem Mond fischen wolle. </a:t>
            </a:r>
          </a:p>
          <a:p>
            <a:pPr algn="just"/>
            <a:endParaRPr lang="de-DE" sz="2000" dirty="0">
              <a:effectLst/>
            </a:endParaRPr>
          </a:p>
          <a:p>
            <a:r>
              <a:rPr lang="de-DE" sz="2000" i="1" dirty="0">
                <a:effectLst/>
              </a:rPr>
              <a:t>Seitdem nennt man in </a:t>
            </a:r>
            <a:r>
              <a:rPr lang="de-DE" sz="2000" i="1" dirty="0" err="1">
                <a:effectLst/>
              </a:rPr>
              <a:t>Sant</a:t>
            </a:r>
            <a:r>
              <a:rPr lang="de-DE" sz="2000" i="1" dirty="0">
                <a:effectLst/>
              </a:rPr>
              <a:t> Feliu de </a:t>
            </a:r>
            <a:r>
              <a:rPr lang="de-DE" sz="2000" i="1" dirty="0" err="1">
                <a:effectLst/>
              </a:rPr>
              <a:t>Pallerols</a:t>
            </a:r>
            <a:r>
              <a:rPr lang="de-DE" sz="2000" i="1" dirty="0">
                <a:effectLst/>
              </a:rPr>
              <a:t> Menschen mit Hoffnungen, Träumen und vielen Projekten „</a:t>
            </a:r>
            <a:r>
              <a:rPr lang="de-DE" sz="2000" i="1" dirty="0" err="1">
                <a:effectLst/>
              </a:rPr>
              <a:t>Pescallunes</a:t>
            </a:r>
            <a:r>
              <a:rPr lang="de-DE" sz="2000" i="1" dirty="0">
                <a:effectLst/>
              </a:rPr>
              <a:t>“.</a:t>
            </a:r>
            <a:br>
              <a:rPr lang="de-DE" sz="2000" i="1" dirty="0">
                <a:effectLst/>
              </a:rPr>
            </a:br>
            <a:endParaRPr lang="de-DE" sz="2000" i="1" dirty="0">
              <a:effectLst/>
            </a:endParaRPr>
          </a:p>
          <a:p>
            <a:r>
              <a:rPr lang="de-DE" sz="2000" dirty="0">
                <a:effectLst/>
              </a:rPr>
              <a:t>Manchmal ist es gut, ein kleiner </a:t>
            </a:r>
            <a:r>
              <a:rPr lang="de-DE" sz="2000" dirty="0" err="1">
                <a:effectLst/>
              </a:rPr>
              <a:t>Pescallunes</a:t>
            </a:r>
            <a:r>
              <a:rPr lang="de-DE" sz="2000" dirty="0">
                <a:effectLst/>
              </a:rPr>
              <a:t> zu sein , voranzukommen und das zu erreichen, was man sich vorgenommen hat.</a:t>
            </a:r>
          </a:p>
          <a:p>
            <a:endParaRPr lang="de-DE" sz="2000" dirty="0">
              <a:effectLst/>
            </a:endParaRPr>
          </a:p>
          <a:p>
            <a:r>
              <a:rPr lang="de-DE" dirty="0"/>
              <a:t>Aus: </a:t>
            </a:r>
            <a:r>
              <a:rPr lang="de-DE" dirty="0">
                <a:hlinkClick r:id="rId3"/>
              </a:rPr>
              <a:t>https://www.elliodeabi.com/2011/12/leyenda-de-pescalluna.html</a:t>
            </a:r>
            <a:endParaRPr lang="de-DE" dirty="0"/>
          </a:p>
          <a:p>
            <a:endParaRPr lang="de-DE" sz="2000" dirty="0"/>
          </a:p>
        </p:txBody>
      </p:sp>
    </p:spTree>
    <p:extLst>
      <p:ext uri="{BB962C8B-B14F-4D97-AF65-F5344CB8AC3E}">
        <p14:creationId xmlns:p14="http://schemas.microsoft.com/office/powerpoint/2010/main" val="2489020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DFB0E4F-11DC-8AC7-035E-59F8907B13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2455985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990D361-838F-9657-7232-5F623C1156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1472533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74813E6-580E-BB49-5235-F09FD20938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24093" y="1548706"/>
            <a:ext cx="6986332" cy="4645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Grafik 3">
            <a:extLst>
              <a:ext uri="{FF2B5EF4-FFF2-40B4-BE49-F238E27FC236}">
                <a16:creationId xmlns:a16="http://schemas.microsoft.com/office/drawing/2014/main" id="{28CE5622-8985-EC1B-1C75-41B4A4D302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042992" y="1474674"/>
            <a:ext cx="6986334" cy="479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0647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1F8E26E-C390-3270-FDD8-5F7A95F99D4A}"/>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16200000">
            <a:off x="2071796" y="1486963"/>
            <a:ext cx="7438951" cy="4946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7205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FF2C774-A762-10B2-10AB-5136F9676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3334634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8FF64B-296B-6F8C-7EA0-7626F74830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346712" y="1571111"/>
            <a:ext cx="7185836" cy="4777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3283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E66A3BD-DD42-75D4-D9B6-B0FBA7C30D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
        <p:nvSpPr>
          <p:cNvPr id="4" name="Textfeld 3">
            <a:extLst>
              <a:ext uri="{FF2B5EF4-FFF2-40B4-BE49-F238E27FC236}">
                <a16:creationId xmlns:a16="http://schemas.microsoft.com/office/drawing/2014/main" id="{2BFD8D7B-1D92-68EE-02C0-D6FA18724BE5}"/>
              </a:ext>
            </a:extLst>
          </p:cNvPr>
          <p:cNvSpPr txBox="1"/>
          <p:nvPr/>
        </p:nvSpPr>
        <p:spPr>
          <a:xfrm>
            <a:off x="4305782" y="6676940"/>
            <a:ext cx="7210477" cy="830997"/>
          </a:xfrm>
          <a:prstGeom prst="rect">
            <a:avLst/>
          </a:prstGeom>
          <a:solidFill>
            <a:schemeClr val="accent1">
              <a:lumMod val="20000"/>
              <a:lumOff val="80000"/>
            </a:schemeClr>
          </a:solidFill>
        </p:spPr>
        <p:txBody>
          <a:bodyPr wrap="square" rtlCol="0">
            <a:spAutoFit/>
          </a:bodyPr>
          <a:lstStyle/>
          <a:p>
            <a:r>
              <a:rPr lang="de-DE" sz="2400" i="1" dirty="0"/>
              <a:t>Nach Ankunft in </a:t>
            </a:r>
            <a:r>
              <a:rPr lang="de-DE" sz="2400" i="1" dirty="0" err="1"/>
              <a:t>Olot</a:t>
            </a:r>
            <a:r>
              <a:rPr lang="de-DE" sz="2400" i="1" dirty="0"/>
              <a:t> habe ich mein Gepäck nur kurz in der JH abgestellt und bin sofort mit dem Rad weiter : </a:t>
            </a:r>
          </a:p>
        </p:txBody>
      </p:sp>
    </p:spTree>
    <p:extLst>
      <p:ext uri="{BB962C8B-B14F-4D97-AF65-F5344CB8AC3E}">
        <p14:creationId xmlns:p14="http://schemas.microsoft.com/office/powerpoint/2010/main" val="36165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123220-F98A-2820-3F2D-435C34BE4F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
        <p:nvSpPr>
          <p:cNvPr id="2" name="Textfeld 1">
            <a:extLst>
              <a:ext uri="{FF2B5EF4-FFF2-40B4-BE49-F238E27FC236}">
                <a16:creationId xmlns:a16="http://schemas.microsoft.com/office/drawing/2014/main" id="{66BAAF81-EC0D-EC07-6ED6-0CE7CAB94BBB}"/>
              </a:ext>
            </a:extLst>
          </p:cNvPr>
          <p:cNvSpPr txBox="1"/>
          <p:nvPr/>
        </p:nvSpPr>
        <p:spPr>
          <a:xfrm>
            <a:off x="437339" y="6256331"/>
            <a:ext cx="3567501" cy="1200329"/>
          </a:xfrm>
          <a:prstGeom prst="rect">
            <a:avLst/>
          </a:prstGeom>
          <a:solidFill>
            <a:schemeClr val="bg1">
              <a:alpha val="91000"/>
            </a:schemeClr>
          </a:solidFill>
        </p:spPr>
        <p:txBody>
          <a:bodyPr wrap="square" rtlCol="0">
            <a:spAutoFit/>
          </a:bodyPr>
          <a:lstStyle/>
          <a:p>
            <a:r>
              <a:rPr lang="de-DE" sz="2400" i="1" dirty="0"/>
              <a:t>zunächst durch die </a:t>
            </a:r>
            <a:r>
              <a:rPr lang="de-DE" sz="2400" i="1" dirty="0" err="1"/>
              <a:t>Fageda</a:t>
            </a:r>
            <a:r>
              <a:rPr lang="de-DE" sz="2400" i="1" dirty="0"/>
              <a:t> </a:t>
            </a:r>
            <a:r>
              <a:rPr lang="de-DE" sz="2400" i="1" dirty="0" err="1"/>
              <a:t>d‘en</a:t>
            </a:r>
            <a:r>
              <a:rPr lang="de-DE" sz="2400" i="1" dirty="0"/>
              <a:t> </a:t>
            </a:r>
            <a:r>
              <a:rPr lang="de-DE" sz="2400" i="1" dirty="0" err="1"/>
              <a:t>Jordà</a:t>
            </a:r>
            <a:r>
              <a:rPr lang="de-DE" sz="2400" i="1" dirty="0"/>
              <a:t>, einen  großen Buchenwald nahe </a:t>
            </a:r>
            <a:r>
              <a:rPr lang="de-DE" sz="2400" i="1" dirty="0" err="1"/>
              <a:t>Olot</a:t>
            </a:r>
            <a:r>
              <a:rPr lang="de-DE" sz="2400" i="1" dirty="0"/>
              <a:t> ….</a:t>
            </a:r>
          </a:p>
        </p:txBody>
      </p:sp>
    </p:spTree>
    <p:extLst>
      <p:ext uri="{BB962C8B-B14F-4D97-AF65-F5344CB8AC3E}">
        <p14:creationId xmlns:p14="http://schemas.microsoft.com/office/powerpoint/2010/main" val="317961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F3CD14-4518-AD53-16DE-11C3681596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pic>
        <p:nvPicPr>
          <p:cNvPr id="5" name="Grafik 4">
            <a:extLst>
              <a:ext uri="{FF2B5EF4-FFF2-40B4-BE49-F238E27FC236}">
                <a16:creationId xmlns:a16="http://schemas.microsoft.com/office/drawing/2014/main" id="{4D1AEB87-972E-2C05-4A23-9E430EEB51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311611" y="1456302"/>
            <a:ext cx="7531182" cy="5007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E55CA473-772D-D53B-A038-CA5A88A6D2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198971">
            <a:off x="7620740" y="4891474"/>
            <a:ext cx="3822570" cy="246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C11211FD-A75E-BCE3-B45A-CDA5D09AFFCF}"/>
              </a:ext>
            </a:extLst>
          </p:cNvPr>
          <p:cNvSpPr txBox="1"/>
          <p:nvPr/>
        </p:nvSpPr>
        <p:spPr>
          <a:xfrm>
            <a:off x="305767" y="5626849"/>
            <a:ext cx="4636623" cy="1938992"/>
          </a:xfrm>
          <a:prstGeom prst="rect">
            <a:avLst/>
          </a:prstGeom>
          <a:noFill/>
        </p:spPr>
        <p:txBody>
          <a:bodyPr wrap="square" rtlCol="0">
            <a:spAutoFit/>
          </a:bodyPr>
          <a:lstStyle/>
          <a:p>
            <a:r>
              <a:rPr lang="de-DE" sz="2400" b="1" i="1" dirty="0">
                <a:solidFill>
                  <a:schemeClr val="bg1"/>
                </a:solidFill>
              </a:rPr>
              <a:t>Pont de </a:t>
            </a:r>
            <a:r>
              <a:rPr lang="de-DE" sz="2400" b="1" i="1" dirty="0" err="1">
                <a:solidFill>
                  <a:schemeClr val="bg1"/>
                </a:solidFill>
              </a:rPr>
              <a:t>les</a:t>
            </a:r>
            <a:r>
              <a:rPr lang="de-DE" sz="2400" b="1" i="1" dirty="0">
                <a:solidFill>
                  <a:schemeClr val="bg1"/>
                </a:solidFill>
              </a:rPr>
              <a:t> </a:t>
            </a:r>
            <a:r>
              <a:rPr lang="de-DE" sz="2400" b="1" i="1" dirty="0" err="1">
                <a:solidFill>
                  <a:schemeClr val="bg1"/>
                </a:solidFill>
              </a:rPr>
              <a:t>Pescateries</a:t>
            </a:r>
            <a:r>
              <a:rPr lang="de-DE" sz="2400" b="1" i="1" dirty="0">
                <a:solidFill>
                  <a:schemeClr val="bg1"/>
                </a:solidFill>
              </a:rPr>
              <a:t> </a:t>
            </a:r>
            <a:r>
              <a:rPr lang="de-DE" sz="2400" b="1" i="1" dirty="0" err="1">
                <a:solidFill>
                  <a:schemeClr val="bg1"/>
                </a:solidFill>
              </a:rPr>
              <a:t>velles</a:t>
            </a:r>
            <a:endParaRPr lang="de-DE" sz="2400" b="1" i="1" dirty="0">
              <a:solidFill>
                <a:schemeClr val="bg1"/>
              </a:solidFill>
            </a:endParaRPr>
          </a:p>
          <a:p>
            <a:r>
              <a:rPr lang="de-DE" sz="2400" i="1" dirty="0">
                <a:solidFill>
                  <a:schemeClr val="bg1"/>
                </a:solidFill>
              </a:rPr>
              <a:t>Ein Bauwerk von Gustave Eiffel : </a:t>
            </a:r>
            <a:br>
              <a:rPr lang="de-DE" sz="2400" i="1" dirty="0">
                <a:solidFill>
                  <a:schemeClr val="bg1"/>
                </a:solidFill>
              </a:rPr>
            </a:br>
            <a:r>
              <a:rPr lang="de-DE" sz="2400" i="1" dirty="0">
                <a:solidFill>
                  <a:schemeClr val="bg1"/>
                </a:solidFill>
              </a:rPr>
              <a:t>als er sich an den Bau des Eiffelturms machte, hatte er er schon ziemlich viel Übung</a:t>
            </a:r>
          </a:p>
        </p:txBody>
      </p:sp>
    </p:spTree>
    <p:extLst>
      <p:ext uri="{BB962C8B-B14F-4D97-AF65-F5344CB8AC3E}">
        <p14:creationId xmlns:p14="http://schemas.microsoft.com/office/powerpoint/2010/main" val="39122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000"/>
                                        <p:tgtEl>
                                          <p:spTgt spid="5"/>
                                        </p:tgtEl>
                                      </p:cBhvr>
                                    </p:animEffect>
                                  </p:childTnLst>
                                </p:cTn>
                              </p:par>
                              <p:par>
                                <p:cTn id="13" presetID="10"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721692A-5B17-48F4-C0C7-2EFDFC48E1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
        <p:nvSpPr>
          <p:cNvPr id="2" name="Textfeld 1">
            <a:extLst>
              <a:ext uri="{FF2B5EF4-FFF2-40B4-BE49-F238E27FC236}">
                <a16:creationId xmlns:a16="http://schemas.microsoft.com/office/drawing/2014/main" id="{010061B5-0028-21A5-481F-DEBFD47DF6AE}"/>
              </a:ext>
            </a:extLst>
          </p:cNvPr>
          <p:cNvSpPr txBox="1"/>
          <p:nvPr/>
        </p:nvSpPr>
        <p:spPr>
          <a:xfrm>
            <a:off x="5741043" y="5989806"/>
            <a:ext cx="5840235" cy="1569660"/>
          </a:xfrm>
          <a:prstGeom prst="rect">
            <a:avLst/>
          </a:prstGeom>
          <a:solidFill>
            <a:schemeClr val="accent5">
              <a:lumMod val="20000"/>
              <a:lumOff val="80000"/>
            </a:schemeClr>
          </a:solidFill>
          <a:ln>
            <a:solidFill>
              <a:schemeClr val="tx1"/>
            </a:solidFill>
          </a:ln>
        </p:spPr>
        <p:txBody>
          <a:bodyPr wrap="square" rtlCol="0">
            <a:spAutoFit/>
          </a:bodyPr>
          <a:lstStyle/>
          <a:p>
            <a:r>
              <a:rPr lang="de-DE" sz="2400" i="1" dirty="0"/>
              <a:t>… und dann zum Naturpark der Garrotxa.  </a:t>
            </a:r>
            <a:br>
              <a:rPr lang="de-DE" sz="2400" i="1" dirty="0"/>
            </a:br>
            <a:r>
              <a:rPr lang="de-DE" sz="2400" i="1" dirty="0"/>
              <a:t>Das ist ein großes Vulkangebiet, vom Alter ähnlich wie die Eifel -  die letzten Ausbrüche waren  vor ca. 10-1500 Jahren </a:t>
            </a:r>
          </a:p>
        </p:txBody>
      </p:sp>
    </p:spTree>
    <p:extLst>
      <p:ext uri="{BB962C8B-B14F-4D97-AF65-F5344CB8AC3E}">
        <p14:creationId xmlns:p14="http://schemas.microsoft.com/office/powerpoint/2010/main" val="308578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B99C657-FB55-3326-2EBC-9341BF065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1292565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0DDF89-B50C-CDB1-EE29-D80C7EF39A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3282382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74269AE-1A3A-9122-BC34-7FB9122ABC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009" y="856576"/>
            <a:ext cx="6966294" cy="4631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C35E6AE7-BD8E-5F4E-752F-3667FFAE93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917808" y="2040962"/>
            <a:ext cx="5230374" cy="3477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FCD58F2C-91B3-E879-11D9-A3742CA467F7}"/>
              </a:ext>
            </a:extLst>
          </p:cNvPr>
          <p:cNvSpPr txBox="1"/>
          <p:nvPr/>
        </p:nvSpPr>
        <p:spPr>
          <a:xfrm>
            <a:off x="583870" y="6089753"/>
            <a:ext cx="6966293" cy="1569660"/>
          </a:xfrm>
          <a:prstGeom prst="rect">
            <a:avLst/>
          </a:prstGeom>
          <a:noFill/>
        </p:spPr>
        <p:txBody>
          <a:bodyPr wrap="square" rtlCol="0">
            <a:spAutoFit/>
          </a:bodyPr>
          <a:lstStyle/>
          <a:p>
            <a:r>
              <a:rPr lang="de-DE" sz="2400" i="1" dirty="0"/>
              <a:t>Die Kapelle Santa Margarida im Vulkankrater des Vulkans des gleichen Namens  – 682 m hoch. </a:t>
            </a:r>
            <a:br>
              <a:rPr lang="de-DE" sz="2400" i="1" dirty="0"/>
            </a:br>
            <a:r>
              <a:rPr lang="de-DE" sz="2400" i="1" dirty="0"/>
              <a:t>Der letzte Ausbruch war vor ca. 11000 Jahren</a:t>
            </a:r>
          </a:p>
          <a:p>
            <a:endParaRPr lang="de-DE" sz="2400" i="1" dirty="0"/>
          </a:p>
        </p:txBody>
      </p:sp>
    </p:spTree>
    <p:extLst>
      <p:ext uri="{BB962C8B-B14F-4D97-AF65-F5344CB8AC3E}">
        <p14:creationId xmlns:p14="http://schemas.microsoft.com/office/powerpoint/2010/main" val="1059885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C7DA1E-705C-28A9-81C9-DA36BB6630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
        <p:nvSpPr>
          <p:cNvPr id="2" name="Textfeld 1">
            <a:extLst>
              <a:ext uri="{FF2B5EF4-FFF2-40B4-BE49-F238E27FC236}">
                <a16:creationId xmlns:a16="http://schemas.microsoft.com/office/drawing/2014/main" id="{887B5393-2DD7-D7CC-44E5-7522C0A8FC51}"/>
              </a:ext>
            </a:extLst>
          </p:cNvPr>
          <p:cNvSpPr txBox="1"/>
          <p:nvPr/>
        </p:nvSpPr>
        <p:spPr>
          <a:xfrm>
            <a:off x="636057" y="6687778"/>
            <a:ext cx="4297587" cy="646331"/>
          </a:xfrm>
          <a:prstGeom prst="rect">
            <a:avLst/>
          </a:prstGeom>
          <a:noFill/>
        </p:spPr>
        <p:txBody>
          <a:bodyPr wrap="none" rtlCol="0">
            <a:spAutoFit/>
          </a:bodyPr>
          <a:lstStyle/>
          <a:p>
            <a:r>
              <a:rPr lang="de-DE" sz="3600" i="1" dirty="0">
                <a:solidFill>
                  <a:schemeClr val="bg1"/>
                </a:solidFill>
              </a:rPr>
              <a:t>Santa Pau la Garrotxa</a:t>
            </a:r>
          </a:p>
        </p:txBody>
      </p:sp>
    </p:spTree>
    <p:extLst>
      <p:ext uri="{BB962C8B-B14F-4D97-AF65-F5344CB8AC3E}">
        <p14:creationId xmlns:p14="http://schemas.microsoft.com/office/powerpoint/2010/main" val="139802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C9DE21-0EA2-48BC-AC65-4E2DD1703E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3043792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4D52741-4F19-236E-D8B3-1540716945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
        <p:nvSpPr>
          <p:cNvPr id="2" name="Textfeld 1">
            <a:extLst>
              <a:ext uri="{FF2B5EF4-FFF2-40B4-BE49-F238E27FC236}">
                <a16:creationId xmlns:a16="http://schemas.microsoft.com/office/drawing/2014/main" id="{587B1AF5-4AB3-A92E-078A-FB6936B5656A}"/>
              </a:ext>
            </a:extLst>
          </p:cNvPr>
          <p:cNvSpPr txBox="1"/>
          <p:nvPr/>
        </p:nvSpPr>
        <p:spPr>
          <a:xfrm>
            <a:off x="8128000" y="6952342"/>
            <a:ext cx="3055195" cy="523220"/>
          </a:xfrm>
          <a:prstGeom prst="rect">
            <a:avLst/>
          </a:prstGeom>
          <a:noFill/>
        </p:spPr>
        <p:txBody>
          <a:bodyPr wrap="none" rtlCol="0">
            <a:spAutoFit/>
          </a:bodyPr>
          <a:lstStyle/>
          <a:p>
            <a:r>
              <a:rPr lang="de-DE" sz="2800" i="1" dirty="0">
                <a:solidFill>
                  <a:schemeClr val="bg1"/>
                </a:solidFill>
              </a:rPr>
              <a:t>Marienkirche.16. </a:t>
            </a:r>
            <a:r>
              <a:rPr lang="de-DE" sz="2800" i="1" dirty="0" err="1">
                <a:solidFill>
                  <a:schemeClr val="bg1"/>
                </a:solidFill>
              </a:rPr>
              <a:t>Jh</a:t>
            </a:r>
            <a:endParaRPr lang="de-DE" sz="2800" i="1" dirty="0">
              <a:solidFill>
                <a:schemeClr val="bg1"/>
              </a:solidFill>
            </a:endParaRPr>
          </a:p>
        </p:txBody>
      </p:sp>
    </p:spTree>
    <p:extLst>
      <p:ext uri="{BB962C8B-B14F-4D97-AF65-F5344CB8AC3E}">
        <p14:creationId xmlns:p14="http://schemas.microsoft.com/office/powerpoint/2010/main" val="3017274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526C69C-6B98-D47E-032D-A5F39228E0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1879264" cy="7920038"/>
          </a:xfrm>
          <a:prstGeom prst="rect">
            <a:avLst/>
          </a:prstGeom>
        </p:spPr>
      </p:pic>
      <p:sp>
        <p:nvSpPr>
          <p:cNvPr id="4" name="Textfeld 3">
            <a:extLst>
              <a:ext uri="{FF2B5EF4-FFF2-40B4-BE49-F238E27FC236}">
                <a16:creationId xmlns:a16="http://schemas.microsoft.com/office/drawing/2014/main" id="{4FDCA8C4-4BD0-B542-7F8E-F37953F9AE3F}"/>
              </a:ext>
            </a:extLst>
          </p:cNvPr>
          <p:cNvSpPr txBox="1"/>
          <p:nvPr/>
        </p:nvSpPr>
        <p:spPr>
          <a:xfrm>
            <a:off x="580571" y="6981372"/>
            <a:ext cx="2136995" cy="523220"/>
          </a:xfrm>
          <a:prstGeom prst="rect">
            <a:avLst/>
          </a:prstGeom>
          <a:noFill/>
        </p:spPr>
        <p:txBody>
          <a:bodyPr wrap="none" rtlCol="0">
            <a:spAutoFit/>
          </a:bodyPr>
          <a:lstStyle/>
          <a:p>
            <a:r>
              <a:rPr lang="de-DE" sz="2800" i="1" dirty="0">
                <a:solidFill>
                  <a:schemeClr val="bg1"/>
                </a:solidFill>
              </a:rPr>
              <a:t>Ochsenmarkt</a:t>
            </a:r>
          </a:p>
        </p:txBody>
      </p:sp>
    </p:spTree>
    <p:extLst>
      <p:ext uri="{BB962C8B-B14F-4D97-AF65-F5344CB8AC3E}">
        <p14:creationId xmlns:p14="http://schemas.microsoft.com/office/powerpoint/2010/main" val="26685649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A3331F1-D9FA-58B8-0683-C4336507E6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31944" y="1606584"/>
            <a:ext cx="6729863" cy="4474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6BEDED25-8C6C-BBFC-0573-4536F5CC25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12021" y="1606584"/>
            <a:ext cx="6729863" cy="4474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8342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4AE17F1-2913-3203-30B1-B42B45D645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86338" y="1827817"/>
            <a:ext cx="6831464" cy="4542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5CC39E4F-F167-D197-E186-393BD94F9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482480" y="1827816"/>
            <a:ext cx="6831465" cy="4542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207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EC12E50-4C20-FEDC-1C90-7470F4E7D7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7104" y="1492152"/>
            <a:ext cx="6831468" cy="4542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51613A76-A501-94E9-4BB7-65E3D46DBA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970522" y="1492150"/>
            <a:ext cx="6831470" cy="4542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a:extLst>
              <a:ext uri="{FF2B5EF4-FFF2-40B4-BE49-F238E27FC236}">
                <a16:creationId xmlns:a16="http://schemas.microsoft.com/office/drawing/2014/main" id="{C41B167D-8BE7-1736-8BC9-792FC7D9F1C7}"/>
              </a:ext>
            </a:extLst>
          </p:cNvPr>
          <p:cNvSpPr txBox="1"/>
          <p:nvPr/>
        </p:nvSpPr>
        <p:spPr>
          <a:xfrm>
            <a:off x="8518967" y="7341690"/>
            <a:ext cx="3840273" cy="461665"/>
          </a:xfrm>
          <a:prstGeom prst="rect">
            <a:avLst/>
          </a:prstGeom>
          <a:noFill/>
        </p:spPr>
        <p:txBody>
          <a:bodyPr wrap="square">
            <a:spAutoFit/>
          </a:bodyPr>
          <a:lstStyle/>
          <a:p>
            <a:r>
              <a:rPr lang="de-DE" sz="2400" i="1" dirty="0" err="1">
                <a:effectLst/>
              </a:rPr>
              <a:t>Sant</a:t>
            </a:r>
            <a:r>
              <a:rPr lang="de-DE" sz="2400" i="1" dirty="0">
                <a:effectLst/>
              </a:rPr>
              <a:t> Feliu de Girona</a:t>
            </a:r>
            <a:endParaRPr lang="de-DE" sz="2400" dirty="0"/>
          </a:p>
        </p:txBody>
      </p:sp>
    </p:spTree>
    <p:extLst>
      <p:ext uri="{BB962C8B-B14F-4D97-AF65-F5344CB8AC3E}">
        <p14:creationId xmlns:p14="http://schemas.microsoft.com/office/powerpoint/2010/main" val="2701561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CF87B08-4AA3-395F-6AF6-90DBB0DD53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6648"/>
            <a:ext cx="11871659" cy="7893390"/>
          </a:xfrm>
          <a:prstGeom prst="rect">
            <a:avLst/>
          </a:prstGeom>
        </p:spPr>
      </p:pic>
    </p:spTree>
    <p:extLst>
      <p:ext uri="{BB962C8B-B14F-4D97-AF65-F5344CB8AC3E}">
        <p14:creationId xmlns:p14="http://schemas.microsoft.com/office/powerpoint/2010/main" val="29919656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6DF56E-7DC9-53AE-5B4A-E74125BB5E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41357" y="1830917"/>
            <a:ext cx="6574611" cy="4371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61F5E463-3124-1B2C-0398-D59AA5C05C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091901" y="1830916"/>
            <a:ext cx="6574612" cy="4371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5745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40CB20-C1C6-2B26-2275-E79BE896B4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2036938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959942-0CCF-FA8B-6C2E-DDFE6CC9E7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1954430" cy="7920039"/>
          </a:xfrm>
          <a:prstGeom prst="rect">
            <a:avLst/>
          </a:prstGeom>
        </p:spPr>
      </p:pic>
    </p:spTree>
    <p:extLst>
      <p:ext uri="{BB962C8B-B14F-4D97-AF65-F5344CB8AC3E}">
        <p14:creationId xmlns:p14="http://schemas.microsoft.com/office/powerpoint/2010/main" val="1677542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786078-2C60-BECE-C68B-BC1D85862A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Tree>
    <p:extLst>
      <p:ext uri="{BB962C8B-B14F-4D97-AF65-F5344CB8AC3E}">
        <p14:creationId xmlns:p14="http://schemas.microsoft.com/office/powerpoint/2010/main" val="1113349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86A8B6D-9928-512F-E3A4-8E25008142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41646225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2FD8FF5-3697-5427-8192-4C8D129CDA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945" y="2498181"/>
            <a:ext cx="11045371" cy="3843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EE956A7A-D601-F1BC-CFAA-0710D6C4369B}"/>
              </a:ext>
            </a:extLst>
          </p:cNvPr>
          <p:cNvSpPr txBox="1"/>
          <p:nvPr/>
        </p:nvSpPr>
        <p:spPr>
          <a:xfrm>
            <a:off x="685111" y="768339"/>
            <a:ext cx="3600153" cy="954107"/>
          </a:xfrm>
          <a:prstGeom prst="rect">
            <a:avLst/>
          </a:prstGeom>
          <a:noFill/>
        </p:spPr>
        <p:txBody>
          <a:bodyPr wrap="none" rtlCol="0">
            <a:spAutoFit/>
          </a:bodyPr>
          <a:lstStyle/>
          <a:p>
            <a:r>
              <a:rPr lang="de-DE" sz="2800" b="1" i="1" dirty="0" err="1">
                <a:effectLst/>
              </a:rPr>
              <a:t>Olot</a:t>
            </a:r>
            <a:r>
              <a:rPr lang="de-DE" sz="2800" b="1" i="1" dirty="0">
                <a:effectLst/>
              </a:rPr>
              <a:t> </a:t>
            </a:r>
            <a:br>
              <a:rPr lang="de-DE" sz="2800" b="1" i="1" dirty="0">
                <a:effectLst/>
              </a:rPr>
            </a:br>
            <a:r>
              <a:rPr lang="de-DE" sz="2800" i="1" dirty="0">
                <a:effectLst/>
              </a:rPr>
              <a:t>Hauptort der Garrotxa </a:t>
            </a:r>
            <a:endParaRPr lang="de-DE" sz="2800" i="1" dirty="0"/>
          </a:p>
        </p:txBody>
      </p:sp>
      <p:sp>
        <p:nvSpPr>
          <p:cNvPr id="5" name="Textfeld 4">
            <a:extLst>
              <a:ext uri="{FF2B5EF4-FFF2-40B4-BE49-F238E27FC236}">
                <a16:creationId xmlns:a16="http://schemas.microsoft.com/office/drawing/2014/main" id="{C1431993-5B09-5047-BF4F-DF492B017533}"/>
              </a:ext>
            </a:extLst>
          </p:cNvPr>
          <p:cNvSpPr txBox="1"/>
          <p:nvPr/>
        </p:nvSpPr>
        <p:spPr>
          <a:xfrm>
            <a:off x="931763" y="6678062"/>
            <a:ext cx="5937812" cy="646331"/>
          </a:xfrm>
          <a:prstGeom prst="rect">
            <a:avLst/>
          </a:prstGeom>
          <a:noFill/>
        </p:spPr>
        <p:txBody>
          <a:bodyPr wrap="square">
            <a:spAutoFit/>
          </a:bodyPr>
          <a:lstStyle/>
          <a:p>
            <a:r>
              <a:rPr lang="de-DE" i="1" dirty="0" err="1">
                <a:effectLst/>
              </a:rPr>
              <a:t>Rondellbebauung</a:t>
            </a:r>
            <a:r>
              <a:rPr lang="de-DE" i="1" dirty="0">
                <a:effectLst/>
              </a:rPr>
              <a:t> an der </a:t>
            </a:r>
            <a:r>
              <a:rPr lang="de-DE" i="1" dirty="0" err="1">
                <a:effectLst/>
              </a:rPr>
              <a:t>Plaça</a:t>
            </a:r>
            <a:r>
              <a:rPr lang="de-DE" i="1" dirty="0">
                <a:effectLst/>
              </a:rPr>
              <a:t> Manuel </a:t>
            </a:r>
            <a:r>
              <a:rPr lang="de-DE" i="1" dirty="0" err="1">
                <a:effectLst/>
              </a:rPr>
              <a:t>Malagrida</a:t>
            </a:r>
            <a:r>
              <a:rPr lang="de-DE" i="1" dirty="0">
                <a:effectLst/>
              </a:rPr>
              <a:t> in </a:t>
            </a:r>
            <a:r>
              <a:rPr lang="de-DE" i="1" dirty="0" err="1">
                <a:effectLst/>
              </a:rPr>
              <a:t>Olot</a:t>
            </a:r>
            <a:r>
              <a:rPr lang="de-DE" i="1" dirty="0">
                <a:effectLst/>
              </a:rPr>
              <a:t> (1988 durch Ramón </a:t>
            </a:r>
            <a:r>
              <a:rPr lang="de-DE" i="1" dirty="0" err="1">
                <a:effectLst/>
              </a:rPr>
              <a:t>Fortet</a:t>
            </a:r>
            <a:r>
              <a:rPr lang="de-DE" i="1" dirty="0">
                <a:effectLst/>
              </a:rPr>
              <a:t> i </a:t>
            </a:r>
            <a:r>
              <a:rPr lang="de-DE" i="1" dirty="0" err="1">
                <a:effectLst/>
              </a:rPr>
              <a:t>Brú</a:t>
            </a:r>
            <a:r>
              <a:rPr lang="de-DE" i="1" dirty="0">
                <a:effectLst/>
              </a:rPr>
              <a:t>)</a:t>
            </a:r>
            <a:endParaRPr lang="de-DE" i="1" dirty="0"/>
          </a:p>
        </p:txBody>
      </p:sp>
    </p:spTree>
    <p:extLst>
      <p:ext uri="{BB962C8B-B14F-4D97-AF65-F5344CB8AC3E}">
        <p14:creationId xmlns:p14="http://schemas.microsoft.com/office/powerpoint/2010/main" val="1114458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287FEE9-86DD-230F-CD8C-47AC11D477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82347" cy="7920038"/>
          </a:xfrm>
          <a:prstGeom prst="rect">
            <a:avLst/>
          </a:prstGeom>
        </p:spPr>
      </p:pic>
    </p:spTree>
    <p:extLst>
      <p:ext uri="{BB962C8B-B14F-4D97-AF65-F5344CB8AC3E}">
        <p14:creationId xmlns:p14="http://schemas.microsoft.com/office/powerpoint/2010/main" val="248840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E14A250-4B0F-7595-0E51-E0E0708762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134729" y="2780854"/>
            <a:ext cx="5046209" cy="3355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C15233D4-A2DA-69D2-7837-DED6C542B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316848" y="2281236"/>
            <a:ext cx="5184233" cy="3446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09EC424-BC0E-780B-3A11-E1A82B3E16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152" y="652750"/>
            <a:ext cx="3564542" cy="5184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950E7103-90A0-E749-A193-6A6E603E65AD}"/>
              </a:ext>
            </a:extLst>
          </p:cNvPr>
          <p:cNvSpPr txBox="1"/>
          <p:nvPr/>
        </p:nvSpPr>
        <p:spPr>
          <a:xfrm>
            <a:off x="363041" y="6026919"/>
            <a:ext cx="3001261" cy="769441"/>
          </a:xfrm>
          <a:prstGeom prst="rect">
            <a:avLst/>
          </a:prstGeom>
          <a:noFill/>
        </p:spPr>
        <p:txBody>
          <a:bodyPr wrap="square" rtlCol="0">
            <a:spAutoFit/>
          </a:bodyPr>
          <a:lstStyle/>
          <a:p>
            <a:r>
              <a:rPr lang="it-IT" sz="2200" i="1" dirty="0"/>
              <a:t>Die </a:t>
            </a:r>
            <a:r>
              <a:rPr lang="it-IT" sz="2200" i="1" dirty="0" err="1"/>
              <a:t>modernistische</a:t>
            </a:r>
            <a:r>
              <a:rPr lang="it-IT" sz="2200" i="1" dirty="0"/>
              <a:t> Casa </a:t>
            </a:r>
            <a:r>
              <a:rPr lang="it-IT" sz="2200" i="1" dirty="0" err="1"/>
              <a:t>Gaietà</a:t>
            </a:r>
            <a:r>
              <a:rPr lang="it-IT" sz="2200" i="1" dirty="0"/>
              <a:t>-Vila  </a:t>
            </a:r>
            <a:endParaRPr lang="de-DE" sz="2200" i="1" dirty="0"/>
          </a:p>
        </p:txBody>
      </p:sp>
      <p:sp>
        <p:nvSpPr>
          <p:cNvPr id="4" name="Textfeld 3">
            <a:extLst>
              <a:ext uri="{FF2B5EF4-FFF2-40B4-BE49-F238E27FC236}">
                <a16:creationId xmlns:a16="http://schemas.microsoft.com/office/drawing/2014/main" id="{7E610F84-DA87-B731-4D4F-D1BCA44EE6EE}"/>
              </a:ext>
            </a:extLst>
          </p:cNvPr>
          <p:cNvSpPr txBox="1"/>
          <p:nvPr/>
        </p:nvSpPr>
        <p:spPr>
          <a:xfrm>
            <a:off x="7531326" y="7245616"/>
            <a:ext cx="3530775" cy="430887"/>
          </a:xfrm>
          <a:prstGeom prst="rect">
            <a:avLst/>
          </a:prstGeom>
          <a:noFill/>
        </p:spPr>
        <p:txBody>
          <a:bodyPr wrap="none" rtlCol="0">
            <a:spAutoFit/>
          </a:bodyPr>
          <a:lstStyle/>
          <a:p>
            <a:r>
              <a:rPr lang="it-IT" sz="2200" i="1" dirty="0"/>
              <a:t>Die Casa Sola Morales in </a:t>
            </a:r>
            <a:r>
              <a:rPr lang="it-IT" sz="2200" i="1" dirty="0" err="1"/>
              <a:t>Olot</a:t>
            </a:r>
            <a:endParaRPr lang="de-DE" sz="2200" i="1" dirty="0"/>
          </a:p>
        </p:txBody>
      </p:sp>
      <p:sp>
        <p:nvSpPr>
          <p:cNvPr id="6" name="Textfeld 5">
            <a:extLst>
              <a:ext uri="{FF2B5EF4-FFF2-40B4-BE49-F238E27FC236}">
                <a16:creationId xmlns:a16="http://schemas.microsoft.com/office/drawing/2014/main" id="{905F1C24-A8E6-41C2-2486-B64E7BCE4092}"/>
              </a:ext>
            </a:extLst>
          </p:cNvPr>
          <p:cNvSpPr txBox="1"/>
          <p:nvPr/>
        </p:nvSpPr>
        <p:spPr>
          <a:xfrm>
            <a:off x="5328406" y="564991"/>
            <a:ext cx="3334567" cy="523220"/>
          </a:xfrm>
          <a:prstGeom prst="rect">
            <a:avLst/>
          </a:prstGeom>
          <a:noFill/>
        </p:spPr>
        <p:txBody>
          <a:bodyPr wrap="none" rtlCol="0">
            <a:spAutoFit/>
          </a:bodyPr>
          <a:lstStyle/>
          <a:p>
            <a:r>
              <a:rPr lang="de-DE" sz="2800" b="1" i="1" dirty="0"/>
              <a:t>Modernismus in </a:t>
            </a:r>
            <a:r>
              <a:rPr lang="de-DE" sz="2800" b="1" i="1" dirty="0" err="1"/>
              <a:t>Olot</a:t>
            </a:r>
            <a:endParaRPr lang="de-DE" sz="2800" b="1" i="1" dirty="0"/>
          </a:p>
        </p:txBody>
      </p:sp>
    </p:spTree>
    <p:extLst>
      <p:ext uri="{BB962C8B-B14F-4D97-AF65-F5344CB8AC3E}">
        <p14:creationId xmlns:p14="http://schemas.microsoft.com/office/powerpoint/2010/main" val="4784027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61D648-0559-5245-A326-EF5CC5D41E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79263" cy="7898446"/>
          </a:xfrm>
          <a:prstGeom prst="rect">
            <a:avLst/>
          </a:prstGeom>
        </p:spPr>
      </p:pic>
      <p:sp>
        <p:nvSpPr>
          <p:cNvPr id="2" name="Textfeld 1">
            <a:extLst>
              <a:ext uri="{FF2B5EF4-FFF2-40B4-BE49-F238E27FC236}">
                <a16:creationId xmlns:a16="http://schemas.microsoft.com/office/drawing/2014/main" id="{B86E5609-911A-1003-F17E-BBBC65A60B6F}"/>
              </a:ext>
            </a:extLst>
          </p:cNvPr>
          <p:cNvSpPr txBox="1"/>
          <p:nvPr/>
        </p:nvSpPr>
        <p:spPr>
          <a:xfrm>
            <a:off x="231492" y="6052113"/>
            <a:ext cx="6578905" cy="1569660"/>
          </a:xfrm>
          <a:prstGeom prst="rect">
            <a:avLst/>
          </a:prstGeom>
          <a:solidFill>
            <a:schemeClr val="accent1">
              <a:lumMod val="40000"/>
              <a:lumOff val="60000"/>
              <a:alpha val="68000"/>
            </a:schemeClr>
          </a:solidFill>
        </p:spPr>
        <p:txBody>
          <a:bodyPr wrap="square" rtlCol="0">
            <a:spAutoFit/>
          </a:bodyPr>
          <a:lstStyle/>
          <a:p>
            <a:r>
              <a:rPr lang="de-DE" sz="2400" i="1" dirty="0"/>
              <a:t>Erneute Übernachtung in der Jugendstil -  JH in </a:t>
            </a:r>
            <a:r>
              <a:rPr lang="de-DE" sz="2400" i="1" dirty="0" err="1"/>
              <a:t>Olot</a:t>
            </a:r>
            <a:endParaRPr lang="de-DE" sz="2400" i="1" dirty="0"/>
          </a:p>
          <a:p>
            <a:r>
              <a:rPr lang="de-DE" sz="2400" i="1" dirty="0">
                <a:effectLst/>
              </a:rPr>
              <a:t>Villa Torre </a:t>
            </a:r>
            <a:r>
              <a:rPr lang="de-DE" sz="2400" i="1" dirty="0" err="1">
                <a:effectLst/>
              </a:rPr>
              <a:t>Malagrida</a:t>
            </a:r>
            <a:r>
              <a:rPr lang="de-DE" sz="2400" i="1" dirty="0">
                <a:effectLst/>
              </a:rPr>
              <a:t> ,</a:t>
            </a:r>
          </a:p>
          <a:p>
            <a:r>
              <a:rPr lang="de-DE" sz="2400" i="1" dirty="0"/>
              <a:t>dem</a:t>
            </a:r>
            <a:r>
              <a:rPr lang="de-DE" sz="2400" i="1" dirty="0">
                <a:effectLst/>
              </a:rPr>
              <a:t> ehem. Stadthaus von Manuel </a:t>
            </a:r>
            <a:r>
              <a:rPr lang="de-DE" sz="2400" i="1" dirty="0" err="1">
                <a:effectLst/>
              </a:rPr>
              <a:t>Malagrida</a:t>
            </a:r>
            <a:r>
              <a:rPr lang="de-DE" sz="2400" i="1" dirty="0">
                <a:effectLst/>
              </a:rPr>
              <a:t> i </a:t>
            </a:r>
            <a:r>
              <a:rPr lang="de-DE" sz="2400" i="1" dirty="0" err="1">
                <a:effectLst/>
              </a:rPr>
              <a:t>Fontanet</a:t>
            </a:r>
            <a:r>
              <a:rPr lang="de-DE" sz="2400" i="1" dirty="0">
                <a:effectLst/>
              </a:rPr>
              <a:t>, einem Tabakunternehmer</a:t>
            </a:r>
            <a:endParaRPr lang="de-DE" sz="2400" i="1" dirty="0"/>
          </a:p>
        </p:txBody>
      </p:sp>
    </p:spTree>
    <p:extLst>
      <p:ext uri="{BB962C8B-B14F-4D97-AF65-F5344CB8AC3E}">
        <p14:creationId xmlns:p14="http://schemas.microsoft.com/office/powerpoint/2010/main" val="381672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0545F63-9B57-9DCA-AFDA-C161DA1A2D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1879262" cy="7898446"/>
          </a:xfrm>
          <a:prstGeom prst="rect">
            <a:avLst/>
          </a:prstGeom>
        </p:spPr>
      </p:pic>
      <p:sp>
        <p:nvSpPr>
          <p:cNvPr id="2" name="Textfeld 1">
            <a:extLst>
              <a:ext uri="{FF2B5EF4-FFF2-40B4-BE49-F238E27FC236}">
                <a16:creationId xmlns:a16="http://schemas.microsoft.com/office/drawing/2014/main" id="{EDD14B55-213E-514E-B849-74A989C4300D}"/>
              </a:ext>
            </a:extLst>
          </p:cNvPr>
          <p:cNvSpPr txBox="1"/>
          <p:nvPr/>
        </p:nvSpPr>
        <p:spPr>
          <a:xfrm>
            <a:off x="6817490" y="1701815"/>
            <a:ext cx="4803492" cy="6001643"/>
          </a:xfrm>
          <a:prstGeom prst="rect">
            <a:avLst/>
          </a:prstGeom>
          <a:solidFill>
            <a:schemeClr val="accent1">
              <a:lumMod val="40000"/>
              <a:lumOff val="60000"/>
            </a:schemeClr>
          </a:solidFill>
          <a:ln w="15875">
            <a:solidFill>
              <a:srgbClr val="002060"/>
            </a:solidFill>
          </a:ln>
        </p:spPr>
        <p:txBody>
          <a:bodyPr wrap="square" rtlCol="0">
            <a:spAutoFit/>
          </a:bodyPr>
          <a:lstStyle/>
          <a:p>
            <a:r>
              <a:rPr lang="de-DE" sz="2400" b="1" i="1" dirty="0" err="1">
                <a:effectLst/>
              </a:rPr>
              <a:t>Sant</a:t>
            </a:r>
            <a:r>
              <a:rPr lang="de-DE" sz="2400" b="1" i="1" dirty="0">
                <a:effectLst/>
              </a:rPr>
              <a:t> Feliu de Girona- </a:t>
            </a:r>
            <a:r>
              <a:rPr lang="de-DE" sz="2400" b="1" i="1" dirty="0" err="1">
                <a:effectLst/>
              </a:rPr>
              <a:t>Hlg</a:t>
            </a:r>
            <a:r>
              <a:rPr lang="de-DE" sz="2400" b="1" i="1" dirty="0">
                <a:effectLst/>
              </a:rPr>
              <a:t> Felix</a:t>
            </a:r>
          </a:p>
          <a:p>
            <a:r>
              <a:rPr lang="de-DE" sz="2400" i="1" dirty="0"/>
              <a:t>Auf den Fundamenten einer </a:t>
            </a:r>
            <a:r>
              <a:rPr lang="de-DE" sz="2400" i="1" dirty="0" err="1"/>
              <a:t>frühchrstlichen</a:t>
            </a:r>
            <a:r>
              <a:rPr lang="de-DE" sz="2400" i="1" dirty="0"/>
              <a:t> Kirche aus dem 5.-6. </a:t>
            </a:r>
            <a:r>
              <a:rPr lang="de-DE" sz="2400" i="1" dirty="0" err="1"/>
              <a:t>Jahrhunder</a:t>
            </a:r>
            <a:r>
              <a:rPr lang="de-DE" sz="2400" i="1" dirty="0"/>
              <a:t> erbaute gotische Kirche (11.-13. </a:t>
            </a:r>
            <a:r>
              <a:rPr lang="de-DE" sz="2400" i="1" dirty="0" err="1"/>
              <a:t>Jh</a:t>
            </a:r>
            <a:r>
              <a:rPr lang="de-DE" sz="2400" i="1" dirty="0"/>
              <a:t>) . Ein Vorgängerbau diente als Wallfahrtskirche zum </a:t>
            </a:r>
            <a:r>
              <a:rPr lang="de-DE" sz="2400" i="1" dirty="0" err="1"/>
              <a:t>Hlg</a:t>
            </a:r>
            <a:r>
              <a:rPr lang="de-DE" sz="2400" i="1" dirty="0"/>
              <a:t> Felix, während der muselmanischen  Zeit als Kathedrale genutzt (die Kathedrale war Moschee geworden), dann als Abteikirche. Die erste Kirche ist möglicherweise auf einer antiken Nekropole erreichte – zumindest lassen die in der Wand des Presbyteriums liegenden Alabastersarkophage darauf schließen.</a:t>
            </a:r>
            <a:endParaRPr lang="de-DE" sz="2400" dirty="0"/>
          </a:p>
        </p:txBody>
      </p:sp>
    </p:spTree>
    <p:extLst>
      <p:ext uri="{BB962C8B-B14F-4D97-AF65-F5344CB8AC3E}">
        <p14:creationId xmlns:p14="http://schemas.microsoft.com/office/powerpoint/2010/main" val="42097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39DA522-56CF-633C-D0F4-BEDB562F69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24093" y="1089858"/>
            <a:ext cx="5915359" cy="4072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4F923A80-5D67-AC0E-4AAA-88CD65413B8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rot="5400000">
            <a:off x="-683338" y="1704078"/>
            <a:ext cx="6785871" cy="451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49201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A46ECE-644A-A9F8-83B1-CFFB6DDD8231}"/>
              </a:ext>
            </a:extLst>
          </p:cNvPr>
          <p:cNvPicPr>
            <a:picLocks noChangeAspect="1"/>
          </p:cNvPicPr>
          <p:nvPr/>
        </p:nvPicPr>
        <p:blipFill>
          <a:blip r:embed="rId2"/>
          <a:stretch>
            <a:fillRect/>
          </a:stretch>
        </p:blipFill>
        <p:spPr>
          <a:xfrm>
            <a:off x="434573" y="302009"/>
            <a:ext cx="8679543" cy="5548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44DC95A4-CE89-E780-6D03-B19F9FBF9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4297" y1="39034" x2="54297" y2="39034"/>
                        <a14:foregroundMark x1="59766" y1="41253" x2="59766" y2="41253"/>
                        <a14:foregroundMark x1="67383" y1="44909" x2="67383" y2="44909"/>
                        <a14:foregroundMark x1="69727" y1="45431" x2="69727" y2="45431"/>
                        <a14:foregroundMark x1="64063" y1="42820" x2="64063" y2="42820"/>
                        <a14:foregroundMark x1="61133" y1="42037" x2="61133" y2="42037"/>
                        <a14:foregroundMark x1="58887" y1="78329" x2="58887" y2="78329"/>
                        <a14:foregroundMark x1="56641" y1="81462" x2="56641" y2="81462"/>
                        <a14:foregroundMark x1="56055" y1="81070" x2="56055" y2="81070"/>
                        <a14:foregroundMark x1="74121" y1="76110" x2="74121" y2="76110"/>
                        <a14:foregroundMark x1="43164" y1="72063" x2="43164" y2="72063"/>
                        <a14:foregroundMark x1="43750" y1="73760" x2="43750" y2="73760"/>
                        <a14:foregroundMark x1="25098" y1="70888" x2="25098" y2="70888"/>
                        <a14:foregroundMark x1="19629" y1="45300" x2="19629" y2="45300"/>
                        <a14:foregroundMark x1="19043" y1="48303" x2="19043" y2="48303"/>
                        <a14:foregroundMark x1="18848" y1="47389" x2="18848" y2="47389"/>
                        <a14:foregroundMark x1="18164" y1="51044" x2="18164" y2="51044"/>
                        <a14:foregroundMark x1="18750" y1="54439" x2="18750" y2="54439"/>
                        <a14:backgroundMark x1="56348" y1="38642" x2="56348" y2="38642"/>
                        <a14:backgroundMark x1="57520" y1="38903" x2="57520" y2="38903"/>
                        <a14:backgroundMark x1="60840" y1="41123" x2="60840" y2="41123"/>
                        <a14:backgroundMark x1="41504" y1="83812" x2="41504" y2="83812"/>
                        <a14:backgroundMark x1="53711" y1="81201" x2="53711" y2="81201"/>
                        <a14:backgroundMark x1="48145" y1="35770" x2="48145" y2="35770"/>
                        <a14:backgroundMark x1="67090" y1="42037" x2="67090" y2="42037"/>
                        <a14:backgroundMark x1="65918" y1="42689" x2="65918" y2="42689"/>
                        <a14:backgroundMark x1="65918" y1="42689" x2="65918" y2="42689"/>
                        <a14:backgroundMark x1="27246" y1="32507" x2="27246" y2="32507"/>
                        <a14:backgroundMark x1="24707" y1="37467" x2="24707" y2="37467"/>
                        <a14:backgroundMark x1="22559" y1="52611" x2="22559" y2="52611"/>
                        <a14:backgroundMark x1="22461" y1="62924" x2="22461" y2="62924"/>
                        <a14:backgroundMark x1="22754" y1="68538" x2="22754" y2="68538"/>
                        <a14:backgroundMark x1="16211" y1="34856" x2="16211" y2="34856"/>
                        <a14:backgroundMark x1="12891" y1="30157" x2="12891" y2="30157"/>
                        <a14:backgroundMark x1="33887" y1="28590" x2="33887" y2="28590"/>
                        <a14:backgroundMark x1="53711" y1="35770" x2="53711" y2="35770"/>
                        <a14:backgroundMark x1="22461" y1="50653" x2="22461" y2="50653"/>
                        <a14:backgroundMark x1="20020" y1="62141" x2="20020" y2="62141"/>
                        <a14:backgroundMark x1="20215" y1="58225" x2="20215" y2="58225"/>
                        <a14:backgroundMark x1="20215" y1="54439" x2="20215" y2="54439"/>
                        <a14:backgroundMark x1="20215" y1="53003" x2="20215" y2="53003"/>
                        <a14:backgroundMark x1="20313" y1="50783" x2="20313" y2="50783"/>
                        <a14:backgroundMark x1="53809" y1="82507" x2="53809" y2="82507"/>
                        <a14:backgroundMark x1="55078" y1="81984" x2="55078" y2="81984"/>
                        <a14:backgroundMark x1="22754" y1="49217" x2="22754" y2="49217"/>
                      </a14:backgroundRemoval>
                    </a14:imgEffect>
                  </a14:imgLayer>
                </a14:imgProps>
              </a:ext>
              <a:ext uri="{28A0092B-C50C-407E-A947-70E740481C1C}">
                <a14:useLocalDpi xmlns:a14="http://schemas.microsoft.com/office/drawing/2010/main"/>
              </a:ext>
            </a:extLst>
          </a:blip>
          <a:stretch>
            <a:fillRect/>
          </a:stretch>
        </p:blipFill>
        <p:spPr>
          <a:xfrm>
            <a:off x="2765147" y="1279489"/>
            <a:ext cx="10412647" cy="7789148"/>
          </a:xfrm>
          <a:prstGeom prst="rect">
            <a:avLst/>
          </a:prstGeom>
        </p:spPr>
      </p:pic>
      <p:sp>
        <p:nvSpPr>
          <p:cNvPr id="2" name="Textfeld 1">
            <a:extLst>
              <a:ext uri="{FF2B5EF4-FFF2-40B4-BE49-F238E27FC236}">
                <a16:creationId xmlns:a16="http://schemas.microsoft.com/office/drawing/2014/main" id="{C780E3D8-66C4-4EA8-BF29-BD181218DAD5}"/>
              </a:ext>
            </a:extLst>
          </p:cNvPr>
          <p:cNvSpPr txBox="1"/>
          <p:nvPr/>
        </p:nvSpPr>
        <p:spPr>
          <a:xfrm>
            <a:off x="635199" y="6107960"/>
            <a:ext cx="4013215" cy="1692771"/>
          </a:xfrm>
          <a:prstGeom prst="rect">
            <a:avLst/>
          </a:prstGeom>
          <a:noFill/>
        </p:spPr>
        <p:txBody>
          <a:bodyPr wrap="none" rtlCol="0">
            <a:spAutoFit/>
          </a:bodyPr>
          <a:lstStyle/>
          <a:p>
            <a:r>
              <a:rPr lang="de-DE" sz="3200" b="1" i="1" dirty="0"/>
              <a:t>3. April </a:t>
            </a:r>
          </a:p>
          <a:p>
            <a:r>
              <a:rPr lang="de-DE" sz="2400" i="1" dirty="0"/>
              <a:t>Rückfahrt mit Bus</a:t>
            </a:r>
            <a:br>
              <a:rPr lang="de-DE" sz="2400" i="1" dirty="0"/>
            </a:br>
            <a:r>
              <a:rPr lang="de-DE" sz="2400" i="1" dirty="0"/>
              <a:t> (und Fahrrad im Gepäckraum)</a:t>
            </a:r>
          </a:p>
          <a:p>
            <a:r>
              <a:rPr lang="de-DE" sz="2400" i="1" dirty="0"/>
              <a:t>Von </a:t>
            </a:r>
            <a:r>
              <a:rPr lang="de-DE" sz="2400" i="1" dirty="0" err="1"/>
              <a:t>Olat</a:t>
            </a:r>
            <a:r>
              <a:rPr lang="de-DE" sz="2400" i="1" dirty="0"/>
              <a:t> nach Girona</a:t>
            </a:r>
          </a:p>
        </p:txBody>
      </p:sp>
      <p:sp>
        <p:nvSpPr>
          <p:cNvPr id="4" name="Textfeld 3">
            <a:extLst>
              <a:ext uri="{FF2B5EF4-FFF2-40B4-BE49-F238E27FC236}">
                <a16:creationId xmlns:a16="http://schemas.microsoft.com/office/drawing/2014/main" id="{C285A452-1010-828A-5681-51C9139219C0}"/>
              </a:ext>
            </a:extLst>
          </p:cNvPr>
          <p:cNvSpPr txBox="1"/>
          <p:nvPr/>
        </p:nvSpPr>
        <p:spPr>
          <a:xfrm>
            <a:off x="9425354" y="559917"/>
            <a:ext cx="2167581" cy="461665"/>
          </a:xfrm>
          <a:prstGeom prst="rect">
            <a:avLst/>
          </a:prstGeom>
          <a:noFill/>
        </p:spPr>
        <p:txBody>
          <a:bodyPr wrap="none" rtlCol="0">
            <a:spAutoFit/>
          </a:bodyPr>
          <a:lstStyle/>
          <a:p>
            <a:r>
              <a:rPr lang="de-DE" sz="2400" i="1" dirty="0"/>
              <a:t>Am Busbahnhof</a:t>
            </a:r>
          </a:p>
        </p:txBody>
      </p:sp>
    </p:spTree>
    <p:extLst>
      <p:ext uri="{BB962C8B-B14F-4D97-AF65-F5344CB8AC3E}">
        <p14:creationId xmlns:p14="http://schemas.microsoft.com/office/powerpoint/2010/main" val="48655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500" decel="50000" fill="hold">
                                          <p:stCondLst>
                                            <p:cond delay="0"/>
                                          </p:stCondLst>
                                        </p:cTn>
                                        <p:tgtEl>
                                          <p:spTgt spid="5"/>
                                        </p:tgtEl>
                                        <p:attrNameLst>
                                          <p:attrName>ppt_x</p:attrName>
                                          <p:attrName>ppt_y</p:attrName>
                                        </p:attrNameLst>
                                      </p:cBhvr>
                                    </p:animMotion>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E42EF1D-17A7-2A2C-A1C6-44FF3E5EDE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037" y="280955"/>
            <a:ext cx="4412458" cy="6410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A4F77F84-0D59-7032-334E-83C9AEE3F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039467" y="2605386"/>
            <a:ext cx="5570455" cy="3703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36AE4952-D575-32CF-1DCA-33F4F8372B6D}"/>
              </a:ext>
            </a:extLst>
          </p:cNvPr>
          <p:cNvSpPr txBox="1"/>
          <p:nvPr/>
        </p:nvSpPr>
        <p:spPr>
          <a:xfrm>
            <a:off x="8981329" y="1087112"/>
            <a:ext cx="2798747" cy="6740307"/>
          </a:xfrm>
          <a:prstGeom prst="rect">
            <a:avLst/>
          </a:prstGeom>
          <a:noFill/>
        </p:spPr>
        <p:txBody>
          <a:bodyPr wrap="square" rtlCol="0">
            <a:spAutoFit/>
          </a:bodyPr>
          <a:lstStyle/>
          <a:p>
            <a:r>
              <a:rPr lang="de-DE" sz="2400" i="1" dirty="0"/>
              <a:t>In Girona nach Rückgabe des Fahrrads ging es zunächst zum Touristenbüro :</a:t>
            </a:r>
            <a:br>
              <a:rPr lang="de-DE" sz="2400" i="1" dirty="0"/>
            </a:br>
            <a:br>
              <a:rPr lang="de-DE" sz="2400" i="1" dirty="0"/>
            </a:br>
            <a:r>
              <a:rPr lang="de-DE" sz="2400" i="1" dirty="0"/>
              <a:t>Von dort habe ich mich ohne detaillierte Karte und nur mit sehr kursorischer Routenbeschreibung und – </a:t>
            </a:r>
            <a:r>
              <a:rPr lang="de-DE" sz="2400" i="1" dirty="0" err="1"/>
              <a:t>skizze</a:t>
            </a:r>
            <a:r>
              <a:rPr lang="de-DE" sz="2400" i="1" dirty="0"/>
              <a:t>  zu Fuß nach </a:t>
            </a:r>
            <a:r>
              <a:rPr lang="de-DE" sz="2400" i="1" dirty="0" err="1"/>
              <a:t>Madremanya</a:t>
            </a:r>
            <a:r>
              <a:rPr lang="de-DE" sz="2400" i="1" dirty="0"/>
              <a:t> zu meiner Cousine  und ihrer Familie auf den Weg gemacht. </a:t>
            </a:r>
          </a:p>
          <a:p>
            <a:r>
              <a:rPr lang="de-DE" sz="2400" i="1" dirty="0"/>
              <a:t> </a:t>
            </a:r>
          </a:p>
        </p:txBody>
      </p:sp>
      <p:sp>
        <p:nvSpPr>
          <p:cNvPr id="6" name="Textfeld 5">
            <a:extLst>
              <a:ext uri="{FF2B5EF4-FFF2-40B4-BE49-F238E27FC236}">
                <a16:creationId xmlns:a16="http://schemas.microsoft.com/office/drawing/2014/main" id="{D61680D7-B42D-9350-75F7-3C98F40525CA}"/>
              </a:ext>
            </a:extLst>
          </p:cNvPr>
          <p:cNvSpPr txBox="1"/>
          <p:nvPr/>
        </p:nvSpPr>
        <p:spPr>
          <a:xfrm>
            <a:off x="279048" y="6928928"/>
            <a:ext cx="4389012" cy="830997"/>
          </a:xfrm>
          <a:prstGeom prst="rect">
            <a:avLst/>
          </a:prstGeom>
          <a:noFill/>
        </p:spPr>
        <p:txBody>
          <a:bodyPr wrap="square">
            <a:spAutoFit/>
          </a:bodyPr>
          <a:lstStyle/>
          <a:p>
            <a:r>
              <a:rPr lang="de-DE" sz="2400" i="1" dirty="0"/>
              <a:t>Am Kloster </a:t>
            </a:r>
            <a:r>
              <a:rPr lang="de-DE" sz="2400" i="1" dirty="0" err="1"/>
              <a:t>Sant</a:t>
            </a:r>
            <a:r>
              <a:rPr lang="de-DE" sz="2400" i="1" dirty="0"/>
              <a:t> Pere de </a:t>
            </a:r>
            <a:r>
              <a:rPr lang="de-DE" sz="2400" i="1" dirty="0" err="1"/>
              <a:t>Galligants</a:t>
            </a:r>
            <a:endParaRPr lang="de-DE" sz="2400" i="1" dirty="0"/>
          </a:p>
        </p:txBody>
      </p:sp>
    </p:spTree>
    <p:extLst>
      <p:ext uri="{BB962C8B-B14F-4D97-AF65-F5344CB8AC3E}">
        <p14:creationId xmlns:p14="http://schemas.microsoft.com/office/powerpoint/2010/main" val="35281052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454A754-4E5D-6235-D127-8B2FDAAAD5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514"/>
            <a:ext cx="11879263" cy="7920038"/>
          </a:xfrm>
          <a:prstGeom prst="rect">
            <a:avLst/>
          </a:prstGeom>
        </p:spPr>
      </p:pic>
      <p:sp>
        <p:nvSpPr>
          <p:cNvPr id="2" name="Textfeld 1">
            <a:extLst>
              <a:ext uri="{FF2B5EF4-FFF2-40B4-BE49-F238E27FC236}">
                <a16:creationId xmlns:a16="http://schemas.microsoft.com/office/drawing/2014/main" id="{3C0F8615-D1F7-E72C-F633-1C11B213A427}"/>
              </a:ext>
            </a:extLst>
          </p:cNvPr>
          <p:cNvSpPr txBox="1"/>
          <p:nvPr/>
        </p:nvSpPr>
        <p:spPr>
          <a:xfrm>
            <a:off x="510149" y="6894286"/>
            <a:ext cx="6086923" cy="954107"/>
          </a:xfrm>
          <a:prstGeom prst="rect">
            <a:avLst/>
          </a:prstGeom>
          <a:noFill/>
        </p:spPr>
        <p:txBody>
          <a:bodyPr wrap="none" rtlCol="0">
            <a:spAutoFit/>
          </a:bodyPr>
          <a:lstStyle/>
          <a:p>
            <a:r>
              <a:rPr lang="de-DE" sz="2800" i="1" dirty="0">
                <a:solidFill>
                  <a:schemeClr val="bg1"/>
                </a:solidFill>
              </a:rPr>
              <a:t>Benediktinerinnenkloster St Daniel, 11 </a:t>
            </a:r>
            <a:r>
              <a:rPr lang="de-DE" sz="2800" i="1" dirty="0" err="1">
                <a:solidFill>
                  <a:schemeClr val="bg1"/>
                </a:solidFill>
              </a:rPr>
              <a:t>Jh</a:t>
            </a:r>
            <a:endParaRPr lang="de-DE" sz="2800" i="1" dirty="0">
              <a:solidFill>
                <a:schemeClr val="bg1"/>
              </a:solidFill>
            </a:endParaRPr>
          </a:p>
          <a:p>
            <a:endParaRPr lang="de-DE" sz="2800" i="1" dirty="0">
              <a:solidFill>
                <a:schemeClr val="bg1"/>
              </a:solidFill>
            </a:endParaRPr>
          </a:p>
        </p:txBody>
      </p:sp>
    </p:spTree>
    <p:extLst>
      <p:ext uri="{BB962C8B-B14F-4D97-AF65-F5344CB8AC3E}">
        <p14:creationId xmlns:p14="http://schemas.microsoft.com/office/powerpoint/2010/main" val="3639802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6DB785-C3D7-8882-A3DC-287908982D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6895"/>
            <a:ext cx="11879263" cy="7898446"/>
          </a:xfrm>
          <a:prstGeom prst="rect">
            <a:avLst/>
          </a:prstGeom>
        </p:spPr>
      </p:pic>
    </p:spTree>
    <p:extLst>
      <p:ext uri="{BB962C8B-B14F-4D97-AF65-F5344CB8AC3E}">
        <p14:creationId xmlns:p14="http://schemas.microsoft.com/office/powerpoint/2010/main" val="2910146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9378BB0-8CF6-48F9-865A-FB9F9F37F0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52069" y="1955188"/>
            <a:ext cx="6552782" cy="4356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5A443056-2354-DE9D-AA8E-282F5F9BFF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88848" y="2000889"/>
            <a:ext cx="6415313" cy="426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8421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7F0FA63-8EB6-9569-6FF1-C5C7D6A95F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2589773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ACE2A6B-B4B5-DE61-5340-16291B1F04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55061" y="1557751"/>
            <a:ext cx="6773406" cy="4503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a:extLst>
              <a:ext uri="{FF2B5EF4-FFF2-40B4-BE49-F238E27FC236}">
                <a16:creationId xmlns:a16="http://schemas.microsoft.com/office/drawing/2014/main" id="{6C67570F-E940-9192-202A-31902FBA39CC}"/>
              </a:ext>
            </a:extLst>
          </p:cNvPr>
          <p:cNvSpPr txBox="1"/>
          <p:nvPr/>
        </p:nvSpPr>
        <p:spPr>
          <a:xfrm>
            <a:off x="5312781" y="232059"/>
            <a:ext cx="6308202" cy="7109639"/>
          </a:xfrm>
          <a:prstGeom prst="rect">
            <a:avLst/>
          </a:prstGeom>
          <a:noFill/>
        </p:spPr>
        <p:txBody>
          <a:bodyPr wrap="square" rtlCol="0">
            <a:spAutoFit/>
          </a:bodyPr>
          <a:lstStyle/>
          <a:p>
            <a:r>
              <a:rPr lang="de-DE" sz="2400" i="1" dirty="0"/>
              <a:t>Die </a:t>
            </a:r>
            <a:r>
              <a:rPr lang="de-DE" sz="2400" b="1" i="1" dirty="0"/>
              <a:t>Burg von </a:t>
            </a:r>
            <a:r>
              <a:rPr lang="de-DE" sz="2400" b="1" i="1" dirty="0" err="1"/>
              <a:t>Sant</a:t>
            </a:r>
            <a:r>
              <a:rPr lang="de-DE" sz="2400" b="1" i="1" dirty="0"/>
              <a:t> Miquel </a:t>
            </a:r>
            <a:r>
              <a:rPr lang="de-DE" sz="2400" i="1" dirty="0"/>
              <a:t>befindet sich auf dem Gipfel des Hügels von </a:t>
            </a:r>
            <a:r>
              <a:rPr lang="de-DE" sz="2400" i="1" dirty="0" err="1"/>
              <a:t>Sant</a:t>
            </a:r>
            <a:r>
              <a:rPr lang="de-DE" sz="2400" i="1" dirty="0"/>
              <a:t> Miquel, der zwischen </a:t>
            </a:r>
            <a:r>
              <a:rPr lang="de-DE" sz="2400" i="1" dirty="0" err="1"/>
              <a:t>Celrà</a:t>
            </a:r>
            <a:r>
              <a:rPr lang="de-DE" sz="2400" i="1" dirty="0"/>
              <a:t> und Girona liegt. Die ältesten Überreste stammen aus dem Mittelalter und bestehen aus einem Gebäude, von dem man annimmt, dass es ein Wachturm, ein Teil einer Mauer und eine Einsiedelei mit einer polygonalen, befestigten Apsis war. Über den Turm gibt es keine schriftlichen Aufzeichnungen, während die Einsiedelei </a:t>
            </a:r>
            <a:r>
              <a:rPr lang="de-DE" sz="2400" i="1" dirty="0" err="1"/>
              <a:t>Sant</a:t>
            </a:r>
            <a:r>
              <a:rPr lang="de-DE" sz="2400" i="1" dirty="0"/>
              <a:t> Miquel geweiht und Mitte des 15. Jahrhunderts im gotischen Stil errichtet wurde. Während des Zweiten Karlistenkriegs (1846-1849) wurde an der Stelle der Überreste der Apsis der Wallfahrtskapelle ein Turm der militärischen optischen Telegrafenlinie zwischen Madrid und der französischen Grenze errichtet. Die Lage der Burg ist strategisch günstig, denn sie bietet einen hervorragenden Blick auf die Täler von </a:t>
            </a:r>
            <a:r>
              <a:rPr lang="de-DE" sz="2400" i="1" dirty="0" err="1"/>
              <a:t>Sant</a:t>
            </a:r>
            <a:r>
              <a:rPr lang="de-DE" sz="2400" i="1" dirty="0"/>
              <a:t> Daniel und </a:t>
            </a:r>
            <a:r>
              <a:rPr lang="de-DE" sz="2400" i="1" dirty="0" err="1"/>
              <a:t>Celrà</a:t>
            </a:r>
            <a:r>
              <a:rPr lang="de-DE" sz="2400" i="1" dirty="0"/>
              <a:t>.</a:t>
            </a:r>
          </a:p>
        </p:txBody>
      </p:sp>
    </p:spTree>
    <p:extLst>
      <p:ext uri="{BB962C8B-B14F-4D97-AF65-F5344CB8AC3E}">
        <p14:creationId xmlns:p14="http://schemas.microsoft.com/office/powerpoint/2010/main" val="37387482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C0D13C9-020C-FF30-5745-8D7ACEC48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Tree>
    <p:extLst>
      <p:ext uri="{BB962C8B-B14F-4D97-AF65-F5344CB8AC3E}">
        <p14:creationId xmlns:p14="http://schemas.microsoft.com/office/powerpoint/2010/main" val="7615683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66DAD33-8ECE-36FF-AF0D-192F682335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1879263" cy="7898446"/>
          </a:xfrm>
          <a:prstGeom prst="rect">
            <a:avLst/>
          </a:prstGeom>
        </p:spPr>
      </p:pic>
    </p:spTree>
    <p:extLst>
      <p:ext uri="{BB962C8B-B14F-4D97-AF65-F5344CB8AC3E}">
        <p14:creationId xmlns:p14="http://schemas.microsoft.com/office/powerpoint/2010/main" val="393674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DB7F21-6D3E-40F7-47B5-30FDDABCFA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1991" y="263714"/>
            <a:ext cx="10649785" cy="6686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AB776428-98C8-7EC3-7230-5E4212B94346}"/>
              </a:ext>
            </a:extLst>
          </p:cNvPr>
          <p:cNvSpPr txBox="1"/>
          <p:nvPr/>
        </p:nvSpPr>
        <p:spPr>
          <a:xfrm>
            <a:off x="1946031" y="7174523"/>
            <a:ext cx="12924179" cy="523220"/>
          </a:xfrm>
          <a:prstGeom prst="rect">
            <a:avLst/>
          </a:prstGeom>
          <a:noFill/>
        </p:spPr>
        <p:txBody>
          <a:bodyPr wrap="square" rtlCol="0">
            <a:spAutoFit/>
          </a:bodyPr>
          <a:lstStyle/>
          <a:p>
            <a:r>
              <a:rPr lang="de-DE" sz="2800" i="1" dirty="0" err="1"/>
              <a:t>Sant</a:t>
            </a:r>
            <a:r>
              <a:rPr lang="de-DE" sz="2800" i="1" dirty="0"/>
              <a:t> </a:t>
            </a:r>
            <a:r>
              <a:rPr lang="de-DE" sz="2800" i="1" dirty="0" err="1"/>
              <a:t>Filiu</a:t>
            </a:r>
            <a:r>
              <a:rPr lang="de-DE" sz="2800" i="1" dirty="0"/>
              <a:t>: alter antiker Sarkophag  im Presbyterium: die Löwenjagd</a:t>
            </a:r>
          </a:p>
        </p:txBody>
      </p:sp>
    </p:spTree>
    <p:extLst>
      <p:ext uri="{BB962C8B-B14F-4D97-AF65-F5344CB8AC3E}">
        <p14:creationId xmlns:p14="http://schemas.microsoft.com/office/powerpoint/2010/main" val="15830396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6022D5-BE12-241D-DA28-FB5C6D1E7A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864497" cy="7888628"/>
          </a:xfrm>
          <a:prstGeom prst="rect">
            <a:avLst/>
          </a:prstGeom>
        </p:spPr>
      </p:pic>
      <p:sp>
        <p:nvSpPr>
          <p:cNvPr id="4" name="Textfeld 3">
            <a:extLst>
              <a:ext uri="{FF2B5EF4-FFF2-40B4-BE49-F238E27FC236}">
                <a16:creationId xmlns:a16="http://schemas.microsoft.com/office/drawing/2014/main" id="{C081F163-EC74-47E3-F87C-443161134CE3}"/>
              </a:ext>
            </a:extLst>
          </p:cNvPr>
          <p:cNvSpPr txBox="1"/>
          <p:nvPr/>
        </p:nvSpPr>
        <p:spPr>
          <a:xfrm>
            <a:off x="800675" y="6856622"/>
            <a:ext cx="1785257" cy="861774"/>
          </a:xfrm>
          <a:prstGeom prst="rect">
            <a:avLst/>
          </a:prstGeom>
          <a:noFill/>
        </p:spPr>
        <p:txBody>
          <a:bodyPr wrap="square" rtlCol="0">
            <a:spAutoFit/>
          </a:bodyPr>
          <a:lstStyle/>
          <a:p>
            <a:r>
              <a:rPr lang="de-DE" sz="3200" i="1" dirty="0" err="1">
                <a:solidFill>
                  <a:schemeClr val="bg1"/>
                </a:solidFill>
                <a:effectLst/>
              </a:rPr>
              <a:t>Juià</a:t>
            </a:r>
            <a:endParaRPr lang="de-DE" sz="3200" i="1" dirty="0">
              <a:solidFill>
                <a:schemeClr val="bg1"/>
              </a:solidFill>
              <a:effectLst/>
            </a:endParaRPr>
          </a:p>
          <a:p>
            <a:endParaRPr lang="de-DE" i="1" dirty="0">
              <a:solidFill>
                <a:schemeClr val="bg1"/>
              </a:solidFill>
            </a:endParaRPr>
          </a:p>
        </p:txBody>
      </p:sp>
      <p:sp>
        <p:nvSpPr>
          <p:cNvPr id="5" name="Textfeld 4">
            <a:extLst>
              <a:ext uri="{FF2B5EF4-FFF2-40B4-BE49-F238E27FC236}">
                <a16:creationId xmlns:a16="http://schemas.microsoft.com/office/drawing/2014/main" id="{25BB93C4-E4E0-D5D3-730A-F8653AF67477}"/>
              </a:ext>
            </a:extLst>
          </p:cNvPr>
          <p:cNvSpPr txBox="1"/>
          <p:nvPr/>
        </p:nvSpPr>
        <p:spPr>
          <a:xfrm>
            <a:off x="5469763" y="4521995"/>
            <a:ext cx="6047049" cy="3046988"/>
          </a:xfrm>
          <a:prstGeom prst="rect">
            <a:avLst/>
          </a:prstGeom>
          <a:solidFill>
            <a:schemeClr val="accent5">
              <a:lumMod val="20000"/>
              <a:lumOff val="80000"/>
            </a:schemeClr>
          </a:solidFill>
          <a:ln w="19050">
            <a:solidFill>
              <a:schemeClr val="tx1"/>
            </a:solidFill>
          </a:ln>
        </p:spPr>
        <p:txBody>
          <a:bodyPr wrap="square" rtlCol="0">
            <a:spAutoFit/>
          </a:bodyPr>
          <a:lstStyle/>
          <a:p>
            <a:r>
              <a:rPr lang="de-DE" sz="2400" i="1" dirty="0"/>
              <a:t>Irgendwo muss ich dann einen Abzweig verpasst haben – auf jeden Fall war ich heilfroh, dass ich am Spätnachmittag in einem Ort ankam, um mit Sandra per Telefon über meinen möglichen Standort diskutieren zu können . </a:t>
            </a:r>
            <a:br>
              <a:rPr lang="de-DE" sz="2400" i="1" dirty="0"/>
            </a:br>
            <a:r>
              <a:rPr lang="de-DE" sz="2400" i="1" dirty="0"/>
              <a:t>Sie hat mich dann aus </a:t>
            </a:r>
            <a:r>
              <a:rPr lang="de-DE" sz="2400" i="1" dirty="0" err="1"/>
              <a:t>Juià</a:t>
            </a:r>
            <a:r>
              <a:rPr lang="de-DE" sz="2400" i="1" dirty="0"/>
              <a:t> abgeholt:  zu Fuß wären es – Straße ! – noch mal 6 km gewesen</a:t>
            </a:r>
          </a:p>
        </p:txBody>
      </p:sp>
    </p:spTree>
    <p:extLst>
      <p:ext uri="{BB962C8B-B14F-4D97-AF65-F5344CB8AC3E}">
        <p14:creationId xmlns:p14="http://schemas.microsoft.com/office/powerpoint/2010/main" val="195397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7241E3-CD19-AB34-DB15-65645CFBCB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22368" y="1684096"/>
            <a:ext cx="6845978" cy="4551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EA5B1402-4326-274A-EBFC-CB7C5CEEC0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792566" y="1725258"/>
            <a:ext cx="6845978" cy="455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45000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299334-13A7-8F45-FDFD-FBC74E71D4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1911737" cy="7920038"/>
          </a:xfrm>
          <a:prstGeom prst="rect">
            <a:avLst/>
          </a:prstGeom>
        </p:spPr>
      </p:pic>
      <p:sp>
        <p:nvSpPr>
          <p:cNvPr id="4" name="Textfeld 3">
            <a:extLst>
              <a:ext uri="{FF2B5EF4-FFF2-40B4-BE49-F238E27FC236}">
                <a16:creationId xmlns:a16="http://schemas.microsoft.com/office/drawing/2014/main" id="{E77EDB53-8315-D4FC-D432-449A07FB074D}"/>
              </a:ext>
            </a:extLst>
          </p:cNvPr>
          <p:cNvSpPr txBox="1"/>
          <p:nvPr/>
        </p:nvSpPr>
        <p:spPr>
          <a:xfrm>
            <a:off x="4949517" y="7172910"/>
            <a:ext cx="6743128" cy="584775"/>
          </a:xfrm>
          <a:prstGeom prst="rect">
            <a:avLst/>
          </a:prstGeom>
          <a:noFill/>
        </p:spPr>
        <p:txBody>
          <a:bodyPr wrap="none" rtlCol="0">
            <a:spAutoFit/>
          </a:bodyPr>
          <a:lstStyle/>
          <a:p>
            <a:r>
              <a:rPr lang="de-DE" sz="3200" i="1" dirty="0">
                <a:solidFill>
                  <a:schemeClr val="bg1"/>
                </a:solidFill>
              </a:rPr>
              <a:t>Bei Sandra  und Mauro in </a:t>
            </a:r>
            <a:r>
              <a:rPr lang="de-DE" sz="3200" i="1" dirty="0" err="1">
                <a:solidFill>
                  <a:schemeClr val="bg1"/>
                </a:solidFill>
              </a:rPr>
              <a:t>Madremanya</a:t>
            </a:r>
            <a:endParaRPr lang="de-DE" sz="3200" i="1" dirty="0">
              <a:solidFill>
                <a:schemeClr val="bg1"/>
              </a:solidFill>
            </a:endParaRPr>
          </a:p>
        </p:txBody>
      </p:sp>
    </p:spTree>
    <p:extLst>
      <p:ext uri="{BB962C8B-B14F-4D97-AF65-F5344CB8AC3E}">
        <p14:creationId xmlns:p14="http://schemas.microsoft.com/office/powerpoint/2010/main" val="256526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9179F08-9A4D-7ABF-34A7-6E4B54BB07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8126" y="385263"/>
            <a:ext cx="6859647" cy="4560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70C17F6B-F876-8E81-1DAA-40BC7910F4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2134" y="3960019"/>
            <a:ext cx="5625932" cy="3740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41134A0A-AD56-1799-9BEC-7BC73DBDA3A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490" y="1096751"/>
            <a:ext cx="3710584" cy="3710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feld 9">
            <a:extLst>
              <a:ext uri="{FF2B5EF4-FFF2-40B4-BE49-F238E27FC236}">
                <a16:creationId xmlns:a16="http://schemas.microsoft.com/office/drawing/2014/main" id="{E353073B-75D1-DE18-E8BA-D4A5F5118684}"/>
              </a:ext>
            </a:extLst>
          </p:cNvPr>
          <p:cNvSpPr txBox="1"/>
          <p:nvPr/>
        </p:nvSpPr>
        <p:spPr>
          <a:xfrm>
            <a:off x="7817660" y="5448492"/>
            <a:ext cx="3710583" cy="1938992"/>
          </a:xfrm>
          <a:prstGeom prst="rect">
            <a:avLst/>
          </a:prstGeom>
          <a:noFill/>
        </p:spPr>
        <p:txBody>
          <a:bodyPr wrap="square" rtlCol="0">
            <a:spAutoFit/>
          </a:bodyPr>
          <a:lstStyle/>
          <a:p>
            <a:r>
              <a:rPr lang="de-DE" sz="2400" i="1" dirty="0"/>
              <a:t>Am nächsten Morgen dann mit Auto und Zug zum Flughafen und Rückflug  nach Belgien.</a:t>
            </a:r>
          </a:p>
          <a:p>
            <a:r>
              <a:rPr lang="de-DE" sz="2400" i="1" dirty="0"/>
              <a:t>Netter </a:t>
            </a:r>
            <a:r>
              <a:rPr lang="de-DE" sz="2400" i="1" dirty="0" err="1"/>
              <a:t>Kuztrip</a:t>
            </a:r>
            <a:r>
              <a:rPr lang="de-DE" sz="2400" i="1" dirty="0"/>
              <a:t>!</a:t>
            </a:r>
          </a:p>
        </p:txBody>
      </p:sp>
    </p:spTree>
    <p:extLst>
      <p:ext uri="{BB962C8B-B14F-4D97-AF65-F5344CB8AC3E}">
        <p14:creationId xmlns:p14="http://schemas.microsoft.com/office/powerpoint/2010/main" val="3618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 calcmode="lin" valueType="num">
                                      <p:cBhvr>
                                        <p:cTn id="9" dur="1750" fill="hold"/>
                                        <p:tgtEl>
                                          <p:spTgt spid="10"/>
                                        </p:tgtEl>
                                        <p:attrNameLst>
                                          <p:attrName>style.rotation</p:attrName>
                                        </p:attrNameLst>
                                      </p:cBhvr>
                                      <p:tavLst>
                                        <p:tav tm="0">
                                          <p:val>
                                            <p:fltVal val="360"/>
                                          </p:val>
                                        </p:tav>
                                        <p:tav tm="100000">
                                          <p:val>
                                            <p:fltVal val="0"/>
                                          </p:val>
                                        </p:tav>
                                      </p:tavLst>
                                    </p:anim>
                                    <p:animEffect transition="in" filter="fade">
                                      <p:cBhvr>
                                        <p:cTn id="10"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1850</Words>
  <Application>Microsoft Office PowerPoint</Application>
  <PresentationFormat>Benutzerdefiniert</PresentationFormat>
  <Paragraphs>91</Paragraphs>
  <Slides>93</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93</vt:i4>
      </vt:variant>
    </vt:vector>
  </HeadingPairs>
  <TitlesOfParts>
    <vt:vector size="97"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6</cp:revision>
  <dcterms:created xsi:type="dcterms:W3CDTF">2024-01-17T21:32:58Z</dcterms:created>
  <dcterms:modified xsi:type="dcterms:W3CDTF">2024-01-21T18:52:58Z</dcterms:modified>
</cp:coreProperties>
</file>